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87" r:id="rId5"/>
    <p:sldId id="597" r:id="rId6"/>
    <p:sldId id="594" r:id="rId7"/>
    <p:sldId id="598" r:id="rId8"/>
    <p:sldId id="599" r:id="rId9"/>
    <p:sldId id="600" r:id="rId10"/>
    <p:sldId id="601" r:id="rId11"/>
    <p:sldId id="592" r:id="rId12"/>
    <p:sldId id="570" r:id="rId13"/>
  </p:sldIdLst>
  <p:sldSz cx="9144000" cy="5143500" type="screen16x9"/>
  <p:notesSz cx="6797675" cy="987266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00B0CA"/>
    <a:srgbClr val="5E2750"/>
    <a:srgbClr val="EB9700"/>
    <a:srgbClr val="FECB00"/>
    <a:srgbClr val="A8B400"/>
    <a:srgbClr val="007C92"/>
    <a:srgbClr val="9C2AA0"/>
    <a:srgbClr val="54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820" autoAdjust="0"/>
  </p:normalViewPr>
  <p:slideViewPr>
    <p:cSldViewPr snapToGrid="0" snapToObjects="1" showGuides="1">
      <p:cViewPr>
        <p:scale>
          <a:sx n="80" d="100"/>
          <a:sy n="80" d="100"/>
        </p:scale>
        <p:origin x="-1608" y="-59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3216"/>
    </p:cViewPr>
  </p:sorterViewPr>
  <p:notesViewPr>
    <p:cSldViewPr snapToGrid="0" showGuides="1">
      <p:cViewPr varScale="1">
        <p:scale>
          <a:sx n="75" d="100"/>
          <a:sy n="75" d="100"/>
        </p:scale>
        <p:origin x="2448" y="72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04/05/2018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‹Nr.›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04/05/2018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4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9.pn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4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5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9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6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7" cy="5141973"/>
            <a:chOff x="1356" y="763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1289" y="871538"/>
              <a:ext cx="2680470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667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7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243" y="859632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6451" y="2326210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7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694" y="762"/>
            <a:ext cx="9141289" cy="5141975"/>
            <a:chOff x="1694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4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8899" y="869156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0" y="2216255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8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1" cy="5141976"/>
            <a:chOff x="1354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6526" y="854676"/>
              <a:ext cx="262714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8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433" y="864394"/>
              <a:ext cx="262003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850" y="3241132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ayout PPT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 8" descr="Layout PPT_03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5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3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1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33" y="763"/>
            <a:ext cx="9141289" cy="5141975"/>
            <a:chOff x="2033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3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5227" y="864394"/>
              <a:ext cx="247072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1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967" y="869156"/>
              <a:ext cx="246006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0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ayout PPT_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1135" cy="5143500"/>
          </a:xfrm>
          <a:prstGeom prst="rect">
            <a:avLst/>
          </a:prstGeom>
        </p:spPr>
      </p:pic>
      <p:pic>
        <p:nvPicPr>
          <p:cNvPr id="12" name="Bild 11" descr="Layout PPT_04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20" y="3136357"/>
            <a:ext cx="423895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2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0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1135" cy="51435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45" y="3250657"/>
            <a:ext cx="430563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2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2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2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7850" y="857250"/>
              <a:ext cx="2282310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3588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7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2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7" cy="5141973"/>
            <a:chOff x="1356" y="763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7034" y="864394"/>
              <a:ext cx="227164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667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7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Layout PPT_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Bild 15" descr="Layout PPT_01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699" y="2840892"/>
            <a:ext cx="384308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7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7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Layout PPT_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813" y="2811458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5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8" y="763"/>
            <a:ext cx="9141289" cy="5141975"/>
            <a:chOff x="678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8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5216" y="847724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650" y="2286584"/>
            <a:ext cx="373546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0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7" y="763"/>
            <a:ext cx="9141289" cy="5141975"/>
            <a:chOff x="677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7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689" y="850107"/>
              <a:ext cx="2684025" cy="3559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948" y="2215309"/>
            <a:ext cx="2932085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91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4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ayout PPT_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Bild 12" descr="Layout PPT_05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46600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EA2314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4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4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371975" y="3253832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EA2314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7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0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Layout PPT_09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0" cy="5141976"/>
            <a:chOff x="1354" y="762"/>
            <a:chExt cx="9141290" cy="514197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0" cy="51419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4007" y="851877"/>
              <a:ext cx="2684831" cy="357317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235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5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ayout PPT_0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75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1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ayout PPT_1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 5" descr="Layout PPT_13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6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15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Layout PPT_1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2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0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ayout PPT_0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 4" descr="Layout PPT_06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3" name="Picture 8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0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ayout PPT_0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2" name="Picture 8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5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Layout PPT_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 8" descr="Layout PPT_08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43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19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250657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7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ayout PPT_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 5" descr="Layout PPT_11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50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Image 19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Layout PPT_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250657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0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1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Layout PPT_1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 10" descr="Layout PPT_10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04922" y="2323430"/>
            <a:ext cx="4137721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6518" y="882456"/>
              <a:ext cx="266269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4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1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Layout PPT_1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04000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3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2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ayout PPT_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" y="0"/>
            <a:ext cx="9138256" cy="5143500"/>
          </a:xfrm>
          <a:prstGeom prst="rect">
            <a:avLst/>
          </a:prstGeom>
        </p:spPr>
      </p:pic>
      <p:pic>
        <p:nvPicPr>
          <p:cNvPr id="6" name="Bild 5" descr="Layout PPT_12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3395" y="2286584"/>
            <a:ext cx="422970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6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2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" y="0"/>
            <a:ext cx="9138256" cy="51435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45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89"/>
            <a:ext cx="9140826" cy="5138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93" y="847724"/>
            <a:ext cx="2669805" cy="3573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955" y="2286584"/>
            <a:ext cx="4124554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9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6715" y="854869"/>
              <a:ext cx="2659140" cy="3559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9" name="Picture 10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8" y="1580"/>
            <a:ext cx="9140826" cy="5138929"/>
          </a:xfrm>
          <a:prstGeom prst="rect">
            <a:avLst/>
          </a:prstGeom>
        </p:spPr>
      </p:pic>
      <p:pic>
        <p:nvPicPr>
          <p:cNvPr id="9" name="Bild 8" descr="Layout PPT_15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336" y="-48351"/>
            <a:ext cx="9348295" cy="5255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97336" y="-48351"/>
            <a:ext cx="9348295" cy="5255567"/>
          </a:xfrm>
          <a:prstGeom prst="rect">
            <a:avLst/>
          </a:prstGeom>
          <a:solidFill>
            <a:schemeClr val="bg1">
              <a:lumMod val="95000"/>
              <a:alpha val="28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" y="7684"/>
            <a:ext cx="913825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Layout PPT_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 8" descr="Layout PPT_14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250657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20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1" cy="5141976"/>
            <a:chOff x="1354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398" y="881063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8752" y="854869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Image 19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5693" y="883444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250657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3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Layout PPT_1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 7" descr="Layout PPT_16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01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yout PPT_1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156" y="-43615"/>
            <a:ext cx="9222780" cy="5187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-69156" y="-43614"/>
            <a:ext cx="9213156" cy="5208922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9" name="Bild 8" descr="Layout PPT_15a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A2314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A2314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5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Layout PPT_1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0" y="-1"/>
            <a:ext cx="9145940" cy="514782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4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A2314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A2314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551" y="848202"/>
            <a:ext cx="2703177" cy="3600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732" y="857294"/>
            <a:ext cx="2678032" cy="357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4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62" y="861504"/>
            <a:ext cx="2693190" cy="358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92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580" y="856209"/>
            <a:ext cx="2678845" cy="3579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11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377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07F-D0CB-4AC6-9566-046428C59115}" type="datetime3">
              <a:rPr lang="en-US" smtClean="0"/>
              <a:t>4 May 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5" y="873457"/>
            <a:ext cx="8642350" cy="360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2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4768" y="878682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1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4 May 2018</a:t>
            </a:fld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79950" y="873125"/>
            <a:ext cx="4213225" cy="3603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27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1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4 May 2018</a:t>
            </a:fld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4679950" y="876300"/>
            <a:ext cx="4213225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28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1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961" y="833075"/>
            <a:ext cx="2750855" cy="3737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4" y="2457450"/>
            <a:ext cx="3284017" cy="9906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2400"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8D524-68A2-4395-A4A6-55646E807998}" type="datetime3">
              <a:rPr lang="en-US" smtClean="0"/>
              <a:t>4 May 2018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60875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47342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574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t>4 May 2018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Speechm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205" y="819062"/>
            <a:ext cx="2258446" cy="3042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4 May 2018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Speech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805" y="819106"/>
            <a:ext cx="2258413" cy="30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4 May 2018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41443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5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4 May 2018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9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6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4 May 2018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69239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608401" y="266700"/>
            <a:ext cx="5927199" cy="444539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4x3 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C188-290C-4949-8FC0-898609ABB1F0}" type="datetime3">
              <a:rPr lang="en-US" smtClean="0"/>
              <a:t>4 May 2018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4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Layout PPT_0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Bild 14" descr="Layout PPT_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10237952" y="3526971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US" dirty="0" smtClean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060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22325" y="266399"/>
            <a:ext cx="7499351" cy="4218385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16x9 video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9EA54-4CB4-474C-A174-137EC7F36B9E}" type="datetime3">
              <a:rPr lang="en-US" smtClean="0"/>
              <a:t>4 May 2018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16x9 Video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full frame 16x9 video</a:t>
            </a:r>
          </a:p>
        </p:txBody>
      </p:sp>
    </p:spTree>
    <p:extLst>
      <p:ext uri="{BB962C8B-B14F-4D97-AF65-F5344CB8AC3E}">
        <p14:creationId xmlns:p14="http://schemas.microsoft.com/office/powerpoint/2010/main" val="121611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4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Layout PPT_0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2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5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6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3575" y="871537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551" y="2323430"/>
            <a:ext cx="4498623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1402922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think-cell Folie" r:id="rId75" imgW="270" imgH="270" progId="TCLayout.ActiveDocument.1">
                  <p:embed/>
                </p:oleObj>
              </mc:Choice>
              <mc:Fallback>
                <p:oleObj name="think-cell Folie" r:id="rId7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8635526" cy="667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873457"/>
            <a:ext cx="5886450" cy="3603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13136"/>
            <a:ext cx="41341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3395" y="4712099"/>
            <a:ext cx="208788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I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Insert Confidentiality Level in slide footer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5" y="4712099"/>
            <a:ext cx="213360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800" smtClean="0"/>
            </a:lvl1pPr>
          </a:lstStyle>
          <a:p>
            <a:fld id="{AD47607F-D0CB-4AC6-9566-046428C59115}" type="datetime3">
              <a:rPr lang="en-US" smtClean="0"/>
              <a:pPr/>
              <a:t>4 May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4" r:id="rId3"/>
    <p:sldLayoutId id="2147483715" r:id="rId4"/>
    <p:sldLayoutId id="2147483716" r:id="rId5"/>
    <p:sldLayoutId id="2147483717" r:id="rId6"/>
    <p:sldLayoutId id="2147483744" r:id="rId7"/>
    <p:sldLayoutId id="2147483745" r:id="rId8"/>
    <p:sldLayoutId id="2147483722" r:id="rId9"/>
    <p:sldLayoutId id="2147483723" r:id="rId10"/>
    <p:sldLayoutId id="2147483728" r:id="rId11"/>
    <p:sldLayoutId id="2147483729" r:id="rId12"/>
    <p:sldLayoutId id="2147483730" r:id="rId13"/>
    <p:sldLayoutId id="2147483731" r:id="rId14"/>
    <p:sldLayoutId id="2147483720" r:id="rId15"/>
    <p:sldLayoutId id="2147483721" r:id="rId16"/>
    <p:sldLayoutId id="2147483750" r:id="rId17"/>
    <p:sldLayoutId id="2147483751" r:id="rId18"/>
    <p:sldLayoutId id="2147483748" r:id="rId19"/>
    <p:sldLayoutId id="2147483749" r:id="rId20"/>
    <p:sldLayoutId id="2147483752" r:id="rId21"/>
    <p:sldLayoutId id="2147483753" r:id="rId22"/>
    <p:sldLayoutId id="2147483742" r:id="rId23"/>
    <p:sldLayoutId id="2147483743" r:id="rId24"/>
    <p:sldLayoutId id="2147483754" r:id="rId25"/>
    <p:sldLayoutId id="2147483755" r:id="rId26"/>
    <p:sldLayoutId id="2147483732" r:id="rId27"/>
    <p:sldLayoutId id="2147483733" r:id="rId28"/>
    <p:sldLayoutId id="2147483756" r:id="rId29"/>
    <p:sldLayoutId id="2147483757" r:id="rId30"/>
    <p:sldLayoutId id="2147483772" r:id="rId31"/>
    <p:sldLayoutId id="2147483773" r:id="rId32"/>
    <p:sldLayoutId id="2147483758" r:id="rId33"/>
    <p:sldLayoutId id="2147483759" r:id="rId34"/>
    <p:sldLayoutId id="2147483768" r:id="rId35"/>
    <p:sldLayoutId id="2147483769" r:id="rId36"/>
    <p:sldLayoutId id="2147483770" r:id="rId37"/>
    <p:sldLayoutId id="2147483771" r:id="rId38"/>
    <p:sldLayoutId id="2147483760" r:id="rId39"/>
    <p:sldLayoutId id="2147483761" r:id="rId40"/>
    <p:sldLayoutId id="2147483762" r:id="rId41"/>
    <p:sldLayoutId id="2147483763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74" r:id="rId49"/>
    <p:sldLayoutId id="2147483775" r:id="rId50"/>
    <p:sldLayoutId id="2147483766" r:id="rId51"/>
    <p:sldLayoutId id="2147483767" r:id="rId52"/>
    <p:sldLayoutId id="2147483776" r:id="rId53"/>
    <p:sldLayoutId id="2147483777" r:id="rId54"/>
    <p:sldLayoutId id="2147483725" r:id="rId55"/>
    <p:sldLayoutId id="2147483726" r:id="rId56"/>
    <p:sldLayoutId id="2147483700" r:id="rId57"/>
    <p:sldLayoutId id="2147483724" r:id="rId58"/>
    <p:sldLayoutId id="2147483650" r:id="rId59"/>
    <p:sldLayoutId id="2147483706" r:id="rId60"/>
    <p:sldLayoutId id="2147483709" r:id="rId61"/>
    <p:sldLayoutId id="2147483659" r:id="rId62"/>
    <p:sldLayoutId id="2147483654" r:id="rId63"/>
    <p:sldLayoutId id="2147483660" r:id="rId64"/>
    <p:sldLayoutId id="2147483675" r:id="rId65"/>
    <p:sldLayoutId id="2147483727" r:id="rId66"/>
    <p:sldLayoutId id="2147483712" r:id="rId67"/>
    <p:sldLayoutId id="2147483713" r:id="rId68"/>
    <p:sldLayoutId id="2147483666" r:id="rId69"/>
    <p:sldLayoutId id="2147483667" r:id="rId70"/>
    <p:sldLayoutId id="2147483708" r:id="rId7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38113" indent="-1381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347663" indent="-14763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385763" indent="1460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717550" indent="-1508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619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58" userDrawn="1">
          <p15:clr>
            <a:srgbClr val="F26B43"/>
          </p15:clr>
        </p15:guide>
        <p15:guide id="3" orient="horz" pos="2820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pos="2812" userDrawn="1">
          <p15:clr>
            <a:srgbClr val="F26B43"/>
          </p15:clr>
        </p15:guide>
        <p15:guide id="6" pos="2948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96.emf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91.jpeg"/><Relationship Id="rId12" Type="http://schemas.openxmlformats.org/officeDocument/2006/relationships/image" Target="../media/image9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0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96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7.jpeg"/><Relationship Id="rId5" Type="http://schemas.openxmlformats.org/officeDocument/2006/relationships/image" Target="../media/image1.emf"/><Relationship Id="rId10" Type="http://schemas.openxmlformats.org/officeDocument/2006/relationships/image" Target="../media/image9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00 Month 0000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17500" y="2401887"/>
            <a:ext cx="4200525" cy="461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1"/>
                </a:solidFill>
                <a:latin typeface="Vodafone Rg"/>
                <a:ea typeface="+mj-ea"/>
                <a:cs typeface="Vodafone Rg"/>
              </a:defRPr>
            </a:lvl1pPr>
          </a:lstStyle>
          <a:p>
            <a:r>
              <a:rPr lang="de-DE" sz="2400" dirty="0" smtClean="0"/>
              <a:t>NB-</a:t>
            </a:r>
            <a:r>
              <a:rPr lang="de-DE" sz="2400" dirty="0" err="1" smtClean="0"/>
              <a:t>IoT</a:t>
            </a:r>
            <a:r>
              <a:rPr lang="de-DE" sz="2400" dirty="0" smtClean="0"/>
              <a:t> Development Kit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31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47283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Grafik 29">
            <a:extLst>
              <a:ext uri="{FF2B5EF4-FFF2-40B4-BE49-F238E27FC236}">
                <a16:creationId xmlns="" xmlns:a16="http://schemas.microsoft.com/office/drawing/2014/main" id="{DDE249ED-EFB7-4E21-ABC4-D95CEE9034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3175"/>
            <a:ext cx="9144000" cy="5143500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="" xmlns:a16="http://schemas.microsoft.com/office/drawing/2014/main" id="{B8BF796E-9AA8-443B-9FB5-C99209A810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D6C4EE-8DAB-4BDA-92DF-92A7FFF7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dem NB-</a:t>
            </a:r>
            <a:r>
              <a:rPr lang="de-DE" dirty="0" err="1"/>
              <a:t>IoT</a:t>
            </a:r>
            <a:r>
              <a:rPr lang="de-DE" dirty="0"/>
              <a:t> Development Kit eigene Lösungen entwickeln und testen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4E81D6A-F1A5-4742-A053-460F4F4EF2C7}"/>
              </a:ext>
            </a:extLst>
          </p:cNvPr>
          <p:cNvSpPr/>
          <p:nvPr/>
        </p:nvSpPr>
        <p:spPr>
          <a:xfrm>
            <a:off x="327530" y="2613379"/>
            <a:ext cx="2592001" cy="17399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600" b="1" dirty="0">
                <a:solidFill>
                  <a:schemeClr val="accent1"/>
                </a:solidFill>
              </a:rPr>
              <a:t>NB-</a:t>
            </a:r>
            <a:r>
              <a:rPr lang="en-GB" sz="1600" b="1" dirty="0" err="1">
                <a:solidFill>
                  <a:schemeClr val="accent1"/>
                </a:solidFill>
              </a:rPr>
              <a:t>IoT</a:t>
            </a:r>
            <a:r>
              <a:rPr lang="en-GB" sz="1600" b="1" dirty="0">
                <a:solidFill>
                  <a:schemeClr val="accent1"/>
                </a:solidFill>
              </a:rPr>
              <a:t> SIM Card, Communication Board &amp; Interface Board 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Bestehende 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Lösungen mit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NB-</a:t>
            </a:r>
            <a:r>
              <a:rPr lang="de-DE" sz="1100" dirty="0" err="1" smtClean="0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 Konnektivität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testen oder selbständig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neue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NB-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Lösungen entwickeln 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Möglichkeit eigene Geräte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und Sensoren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mit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dem Development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Kit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zu verknüpfen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Zuverlässiger Datenaustausch zwischen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den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Geräten</a:t>
            </a:r>
            <a:endParaRPr lang="en-GB" sz="1100" dirty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400" dirty="0">
              <a:solidFill>
                <a:schemeClr val="tx1"/>
              </a:solidFill>
              <a:latin typeface="Vodafone Rg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670A0322-5A06-445C-943C-02A41D75D84B}"/>
              </a:ext>
            </a:extLst>
          </p:cNvPr>
          <p:cNvSpPr/>
          <p:nvPr/>
        </p:nvSpPr>
        <p:spPr>
          <a:xfrm>
            <a:off x="6022151" y="2613379"/>
            <a:ext cx="2592001" cy="17399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600" b="1" dirty="0" err="1">
                <a:solidFill>
                  <a:schemeClr val="accent1"/>
                </a:solidFill>
              </a:rPr>
              <a:t>Cloud</a:t>
            </a:r>
            <a:r>
              <a:rPr lang="de-DE" sz="1600" b="1" dirty="0">
                <a:solidFill>
                  <a:schemeClr val="accent1"/>
                </a:solidFill>
              </a:rPr>
              <a:t>: </a:t>
            </a:r>
            <a:r>
              <a:rPr lang="de-DE" sz="1600" b="1" dirty="0" err="1">
                <a:solidFill>
                  <a:schemeClr val="accent1"/>
                </a:solidFill>
              </a:rPr>
              <a:t>IoT</a:t>
            </a:r>
            <a:r>
              <a:rPr lang="de-DE" sz="1600" b="1" dirty="0">
                <a:solidFill>
                  <a:schemeClr val="accent1"/>
                </a:solidFill>
              </a:rPr>
              <a:t> Manager</a:t>
            </a:r>
          </a:p>
          <a:p>
            <a:pPr marL="180975" indent="-18097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Zuverlässige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Speicherung, Verwaltung und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übersichtliche Darstellung aller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gesendeten 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Daten </a:t>
            </a: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Flexible  und individuelle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Erweiterungsmöglichkeit durch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Anbindung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der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eigenen 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Cloud</a:t>
            </a:r>
            <a:endParaRPr lang="de-DE" sz="1100" dirty="0">
              <a:solidFill>
                <a:schemeClr val="tx1"/>
              </a:solidFill>
              <a:latin typeface="Vodafone Rg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Informationen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zur Empfangsqualität des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NB-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Modems abrufen</a:t>
            </a:r>
          </a:p>
        </p:txBody>
      </p:sp>
      <p:sp>
        <p:nvSpPr>
          <p:cNvPr id="34" name="Freihandform: Form 33">
            <a:extLst>
              <a:ext uri="{FF2B5EF4-FFF2-40B4-BE49-F238E27FC236}">
                <a16:creationId xmlns="" xmlns:a16="http://schemas.microsoft.com/office/drawing/2014/main" id="{087C6248-F378-49A8-A847-89CCC387D188}"/>
              </a:ext>
            </a:extLst>
          </p:cNvPr>
          <p:cNvSpPr/>
          <p:nvPr/>
        </p:nvSpPr>
        <p:spPr>
          <a:xfrm>
            <a:off x="3200911" y="2616251"/>
            <a:ext cx="2592001" cy="2265849"/>
          </a:xfrm>
          <a:custGeom>
            <a:avLst/>
            <a:gdLst>
              <a:gd name="connsiteX0" fmla="*/ 0 w 1727105"/>
              <a:gd name="connsiteY0" fmla="*/ 0 h 1798638"/>
              <a:gd name="connsiteX1" fmla="*/ 1727105 w 1727105"/>
              <a:gd name="connsiteY1" fmla="*/ 0 h 1798638"/>
              <a:gd name="connsiteX2" fmla="*/ 1727105 w 1727105"/>
              <a:gd name="connsiteY2" fmla="*/ 1798638 h 1798638"/>
              <a:gd name="connsiteX3" fmla="*/ 0 w 1727105"/>
              <a:gd name="connsiteY3" fmla="*/ 1798638 h 17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105" h="1798638">
                <a:moveTo>
                  <a:pt x="0" y="0"/>
                </a:moveTo>
                <a:lnTo>
                  <a:pt x="1727105" y="0"/>
                </a:lnTo>
                <a:lnTo>
                  <a:pt x="1727105" y="1798638"/>
                </a:lnTo>
                <a:lnTo>
                  <a:pt x="0" y="1798638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600" b="1" dirty="0">
                <a:solidFill>
                  <a:schemeClr val="accent1"/>
                </a:solidFill>
              </a:rPr>
              <a:t>NB| Easy Tool &amp; AT Command Console</a:t>
            </a:r>
            <a:endParaRPr lang="de-DE" sz="1600" b="1" dirty="0">
              <a:solidFill>
                <a:schemeClr val="accent1"/>
              </a:solidFill>
            </a:endParaRP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Grafische Gegenüberstellung von NB-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und anderen Mobilfunkstandards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in Bezug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auf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Latenz, Datenrate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und Stromverbrauch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Einfache Handhabung ganz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 ohne Programmieraufwand und Programmierkenntnisse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Benutzerfreundliche Oberfläche zum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Einrichten und Steuern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der angeschlossenen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Hardware 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4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  <a:latin typeface="Vodafone Rg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 rot="16200000">
            <a:off x="759054" y="460028"/>
            <a:ext cx="1728955" cy="2592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668F16F7-949C-4669-9DF2-D66CBF136E7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139" y="1134548"/>
            <a:ext cx="526701" cy="821652"/>
          </a:xfrm>
          <a:prstGeom prst="rect">
            <a:avLst/>
          </a:prstGeom>
        </p:spPr>
      </p:pic>
      <p:pic>
        <p:nvPicPr>
          <p:cNvPr id="18" name="Inhaltsplatzhalter 14">
            <a:extLst>
              <a:ext uri="{FF2B5EF4-FFF2-40B4-BE49-F238E27FC236}">
                <a16:creationId xmlns="" xmlns:a16="http://schemas.microsoft.com/office/drawing/2014/main" id="{A791B84A-4267-42B9-87EF-EF8AEEF2F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540" y="1443649"/>
            <a:ext cx="1425873" cy="102510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2" name="Rechteck 31"/>
          <p:cNvSpPr/>
          <p:nvPr/>
        </p:nvSpPr>
        <p:spPr>
          <a:xfrm rot="16200000">
            <a:off x="3632434" y="452901"/>
            <a:ext cx="1728955" cy="2592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637437" y="985779"/>
            <a:ext cx="1789818" cy="1540498"/>
            <a:chOff x="1501246" y="1131964"/>
            <a:chExt cx="3926009" cy="3166115"/>
          </a:xfrm>
        </p:grpSpPr>
        <p:pic>
          <p:nvPicPr>
            <p:cNvPr id="24" name="Picture 7" descr="Bildergebnis für bildschirm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246" y="1131964"/>
              <a:ext cx="3926009" cy="3166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C:\Users\Theresa.Groh\AppData\Local\Microsoft\Windows\Temporary Internet Files\Content.Outlook\YRIJDEJ6\zusatzbild.pn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65"/>
            <a:stretch/>
          </p:blipFill>
          <p:spPr bwMode="auto">
            <a:xfrm>
              <a:off x="1661537" y="1330888"/>
              <a:ext cx="3596263" cy="201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hteck 34"/>
          <p:cNvSpPr/>
          <p:nvPr/>
        </p:nvSpPr>
        <p:spPr>
          <a:xfrm rot="16200000">
            <a:off x="6453675" y="452902"/>
            <a:ext cx="1728955" cy="2592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426773" y="985779"/>
            <a:ext cx="1789818" cy="1540498"/>
            <a:chOff x="6426773" y="985779"/>
            <a:chExt cx="1789818" cy="1540498"/>
          </a:xfrm>
        </p:grpSpPr>
        <p:pic>
          <p:nvPicPr>
            <p:cNvPr id="31" name="Picture 7" descr="Bildergebnis für bildschirm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773" y="985779"/>
              <a:ext cx="1789818" cy="154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="" xmlns:a16="http://schemas.microsoft.com/office/drawing/2014/main" id="{53B8E067-4D0D-43EE-BA1E-488888A29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1502" b="16935"/>
            <a:stretch/>
          </p:blipFill>
          <p:spPr>
            <a:xfrm>
              <a:off x="6501935" y="1082567"/>
              <a:ext cx="1656000" cy="97914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99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D019F09-5FDA-4BC3-AE2A-2D10A94F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95F4E926-8118-414C-AE7B-5B6D39A7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 und individuelle Integrationsmöglichkeit des NB-</a:t>
            </a:r>
            <a:r>
              <a:rPr lang="de-DE" dirty="0" err="1"/>
              <a:t>IoT</a:t>
            </a:r>
            <a:r>
              <a:rPr lang="de-DE" dirty="0"/>
              <a:t> Development Kit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94D23398-3756-43BC-975B-8F4520C7D3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4176457" y="853523"/>
            <a:ext cx="3784496" cy="917432"/>
            <a:chOff x="3538005" y="853523"/>
            <a:chExt cx="3784496" cy="917432"/>
          </a:xfrm>
        </p:grpSpPr>
        <p:sp>
          <p:nvSpPr>
            <p:cNvPr id="106" name="Rechteck 105">
              <a:extLst>
                <a:ext uri="{FF2B5EF4-FFF2-40B4-BE49-F238E27FC236}">
                  <a16:creationId xmlns="" xmlns:a16="http://schemas.microsoft.com/office/drawing/2014/main" id="{87B15AB1-9998-430A-9B2B-E389525CE0EB}"/>
                </a:ext>
              </a:extLst>
            </p:cNvPr>
            <p:cNvSpPr/>
            <p:nvPr/>
          </p:nvSpPr>
          <p:spPr>
            <a:xfrm>
              <a:off x="4004908" y="1170791"/>
              <a:ext cx="329611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  <a:buClr>
                  <a:schemeClr val="accent1"/>
                </a:buClr>
              </a:pPr>
              <a:r>
                <a:rPr lang="de-DE" sz="1100" dirty="0">
                  <a:latin typeface="Vodafone Rg" pitchFamily="34" charset="0"/>
                </a:rPr>
                <a:t>Einfache Anbindung des </a:t>
              </a:r>
              <a:r>
                <a:rPr lang="de-DE" sz="1100" dirty="0" smtClean="0">
                  <a:latin typeface="Vodafone Rg" pitchFamily="34" charset="0"/>
                </a:rPr>
                <a:t>Communication </a:t>
              </a:r>
              <a:r>
                <a:rPr lang="de-DE" sz="1100" dirty="0">
                  <a:latin typeface="Vodafone Rg" pitchFamily="34" charset="0"/>
                </a:rPr>
                <a:t>&amp; Interfaceboard mit </a:t>
              </a:r>
              <a:r>
                <a:rPr lang="de-DE" sz="1100" dirty="0" smtClean="0">
                  <a:latin typeface="Vodafone Rg" pitchFamily="34" charset="0"/>
                </a:rPr>
                <a:t>dem </a:t>
              </a:r>
              <a:r>
                <a:rPr lang="de-DE" sz="1100" dirty="0">
                  <a:latin typeface="Vodafone Rg" pitchFamily="34" charset="0"/>
                </a:rPr>
                <a:t>eigenen Computer ohne </a:t>
              </a:r>
              <a:r>
                <a:rPr lang="de-DE" sz="1100" dirty="0" smtClean="0">
                  <a:latin typeface="Vodafone Rg" pitchFamily="34" charset="0"/>
                </a:rPr>
                <a:t>Programmierkenntnisse</a:t>
              </a:r>
              <a:endParaRPr lang="de-DE" sz="1100" dirty="0">
                <a:latin typeface="Vodafone Rg" pitchFamily="34" charset="0"/>
              </a:endParaRPr>
            </a:p>
          </p:txBody>
        </p:sp>
        <p:sp>
          <p:nvSpPr>
            <p:cNvPr id="109" name="Rechteck 108">
              <a:extLst>
                <a:ext uri="{FF2B5EF4-FFF2-40B4-BE49-F238E27FC236}">
                  <a16:creationId xmlns="" xmlns:a16="http://schemas.microsoft.com/office/drawing/2014/main" id="{2E9BB1A3-8712-4B92-B0AE-07CA1ABCD29E}"/>
                </a:ext>
              </a:extLst>
            </p:cNvPr>
            <p:cNvSpPr/>
            <p:nvPr/>
          </p:nvSpPr>
          <p:spPr>
            <a:xfrm>
              <a:off x="3538005" y="853523"/>
              <a:ext cx="3784496" cy="3075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t" anchorCtr="0">
              <a:noAutofit/>
            </a:bodyPr>
            <a:lstStyle/>
            <a:p>
              <a:pPr>
                <a:spcAft>
                  <a:spcPts val="600"/>
                </a:spcAft>
                <a:buClr>
                  <a:schemeClr val="bg1"/>
                </a:buClr>
              </a:pPr>
              <a:r>
                <a:rPr lang="de-DE" sz="1600" b="1" dirty="0" smtClean="0">
                  <a:solidFill>
                    <a:schemeClr val="accent1"/>
                  </a:solidFill>
                </a:rPr>
                <a:t>In weniger als 5 Minuten starten</a:t>
              </a:r>
              <a:endParaRPr lang="de-DE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75" name="Freihandform: Form 88">
              <a:extLst>
                <a:ext uri="{FF2B5EF4-FFF2-40B4-BE49-F238E27FC236}">
                  <a16:creationId xmlns="" xmlns:a16="http://schemas.microsoft.com/office/drawing/2014/main" id="{55DBAEAF-06AA-4D7B-AA7E-81B44C532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005" y="1252212"/>
              <a:ext cx="432000" cy="360000"/>
            </a:xfrm>
            <a:custGeom>
              <a:avLst/>
              <a:gdLst>
                <a:gd name="connsiteX0" fmla="*/ 232292 w 373358"/>
                <a:gd name="connsiteY0" fmla="*/ 228600 h 309563"/>
                <a:gd name="connsiteX1" fmla="*/ 220386 w 373358"/>
                <a:gd name="connsiteY1" fmla="*/ 240932 h 309563"/>
                <a:gd name="connsiteX2" fmla="*/ 220386 w 373358"/>
                <a:gd name="connsiteY2" fmla="*/ 281356 h 309563"/>
                <a:gd name="connsiteX3" fmla="*/ 232292 w 373358"/>
                <a:gd name="connsiteY3" fmla="*/ 293688 h 309563"/>
                <a:gd name="connsiteX4" fmla="*/ 235434 w 373358"/>
                <a:gd name="connsiteY4" fmla="*/ 293688 h 309563"/>
                <a:gd name="connsiteX5" fmla="*/ 252136 w 373358"/>
                <a:gd name="connsiteY5" fmla="*/ 293688 h 309563"/>
                <a:gd name="connsiteX6" fmla="*/ 252136 w 373358"/>
                <a:gd name="connsiteY6" fmla="*/ 240932 h 309563"/>
                <a:gd name="connsiteX7" fmla="*/ 240065 w 373358"/>
                <a:gd name="connsiteY7" fmla="*/ 228600 h 309563"/>
                <a:gd name="connsiteX8" fmla="*/ 232292 w 373358"/>
                <a:gd name="connsiteY8" fmla="*/ 228600 h 309563"/>
                <a:gd name="connsiteX9" fmla="*/ 300402 w 373358"/>
                <a:gd name="connsiteY9" fmla="*/ 157163 h 309563"/>
                <a:gd name="connsiteX10" fmla="*/ 300574 w 373358"/>
                <a:gd name="connsiteY10" fmla="*/ 162112 h 309563"/>
                <a:gd name="connsiteX11" fmla="*/ 300746 w 373358"/>
                <a:gd name="connsiteY11" fmla="*/ 162795 h 309563"/>
                <a:gd name="connsiteX12" fmla="*/ 267377 w 373358"/>
                <a:gd name="connsiteY12" fmla="*/ 221159 h 309563"/>
                <a:gd name="connsiteX13" fmla="*/ 263249 w 373358"/>
                <a:gd name="connsiteY13" fmla="*/ 226449 h 309563"/>
                <a:gd name="connsiteX14" fmla="*/ 267549 w 373358"/>
                <a:gd name="connsiteY14" fmla="*/ 241126 h 309563"/>
                <a:gd name="connsiteX15" fmla="*/ 267549 w 373358"/>
                <a:gd name="connsiteY15" fmla="*/ 293688 h 309563"/>
                <a:gd name="connsiteX16" fmla="*/ 338415 w 373358"/>
                <a:gd name="connsiteY16" fmla="*/ 293688 h 309563"/>
                <a:gd name="connsiteX17" fmla="*/ 347187 w 373358"/>
                <a:gd name="connsiteY17" fmla="*/ 289934 h 309563"/>
                <a:gd name="connsiteX18" fmla="*/ 347187 w 373358"/>
                <a:gd name="connsiteY18" fmla="*/ 282766 h 309563"/>
                <a:gd name="connsiteX19" fmla="*/ 348563 w 373358"/>
                <a:gd name="connsiteY19" fmla="*/ 274745 h 309563"/>
                <a:gd name="connsiteX20" fmla="*/ 353379 w 373358"/>
                <a:gd name="connsiteY20" fmla="*/ 259898 h 309563"/>
                <a:gd name="connsiteX21" fmla="*/ 354239 w 373358"/>
                <a:gd name="connsiteY21" fmla="*/ 250683 h 309563"/>
                <a:gd name="connsiteX22" fmla="*/ 354583 w 373358"/>
                <a:gd name="connsiteY22" fmla="*/ 237371 h 309563"/>
                <a:gd name="connsiteX23" fmla="*/ 353035 w 373358"/>
                <a:gd name="connsiteY23" fmla="*/ 229521 h 309563"/>
                <a:gd name="connsiteX24" fmla="*/ 350111 w 373358"/>
                <a:gd name="connsiteY24" fmla="*/ 216722 h 309563"/>
                <a:gd name="connsiteX25" fmla="*/ 318806 w 373358"/>
                <a:gd name="connsiteY25" fmla="*/ 217575 h 309563"/>
                <a:gd name="connsiteX26" fmla="*/ 311410 w 373358"/>
                <a:gd name="connsiteY26" fmla="*/ 218770 h 309563"/>
                <a:gd name="connsiteX27" fmla="*/ 308142 w 373358"/>
                <a:gd name="connsiteY27" fmla="*/ 218599 h 309563"/>
                <a:gd name="connsiteX28" fmla="*/ 302982 w 373358"/>
                <a:gd name="connsiteY28" fmla="*/ 188905 h 309563"/>
                <a:gd name="connsiteX29" fmla="*/ 304530 w 373358"/>
                <a:gd name="connsiteY29" fmla="*/ 159382 h 309563"/>
                <a:gd name="connsiteX30" fmla="*/ 300402 w 373358"/>
                <a:gd name="connsiteY30" fmla="*/ 157163 h 309563"/>
                <a:gd name="connsiteX31" fmla="*/ 297002 w 373358"/>
                <a:gd name="connsiteY31" fmla="*/ 141459 h 309563"/>
                <a:gd name="connsiteX32" fmla="*/ 317555 w 373358"/>
                <a:gd name="connsiteY32" fmla="*/ 150333 h 309563"/>
                <a:gd name="connsiteX33" fmla="*/ 318754 w 373358"/>
                <a:gd name="connsiteY33" fmla="*/ 192829 h 309563"/>
                <a:gd name="connsiteX34" fmla="*/ 316699 w 373358"/>
                <a:gd name="connsiteY34" fmla="*/ 202727 h 309563"/>
                <a:gd name="connsiteX35" fmla="*/ 359347 w 373358"/>
                <a:gd name="connsiteY35" fmla="*/ 204263 h 309563"/>
                <a:gd name="connsiteX36" fmla="*/ 369453 w 373358"/>
                <a:gd name="connsiteY36" fmla="*/ 230887 h 309563"/>
                <a:gd name="connsiteX37" fmla="*/ 369281 w 373358"/>
                <a:gd name="connsiteY37" fmla="*/ 257510 h 309563"/>
                <a:gd name="connsiteX38" fmla="*/ 363458 w 373358"/>
                <a:gd name="connsiteY38" fmla="*/ 281745 h 309563"/>
                <a:gd name="connsiteX39" fmla="*/ 360546 w 373358"/>
                <a:gd name="connsiteY39" fmla="*/ 298811 h 309563"/>
                <a:gd name="connsiteX40" fmla="*/ 338965 w 373358"/>
                <a:gd name="connsiteY40" fmla="*/ 309563 h 309563"/>
                <a:gd name="connsiteX41" fmla="*/ 260691 w 373358"/>
                <a:gd name="connsiteY41" fmla="*/ 309563 h 309563"/>
                <a:gd name="connsiteX42" fmla="*/ 235684 w 373358"/>
                <a:gd name="connsiteY42" fmla="*/ 309563 h 309563"/>
                <a:gd name="connsiteX43" fmla="*/ 232430 w 373358"/>
                <a:gd name="connsiteY43" fmla="*/ 309563 h 309563"/>
                <a:gd name="connsiteX44" fmla="*/ 204511 w 373358"/>
                <a:gd name="connsiteY44" fmla="*/ 281745 h 309563"/>
                <a:gd name="connsiteX45" fmla="*/ 204511 w 373358"/>
                <a:gd name="connsiteY45" fmla="*/ 241468 h 309563"/>
                <a:gd name="connsiteX46" fmla="*/ 232430 w 373358"/>
                <a:gd name="connsiteY46" fmla="*/ 213650 h 309563"/>
                <a:gd name="connsiteX47" fmla="*/ 240480 w 373358"/>
                <a:gd name="connsiteY47" fmla="*/ 213650 h 309563"/>
                <a:gd name="connsiteX48" fmla="*/ 252469 w 373358"/>
                <a:gd name="connsiteY48" fmla="*/ 216380 h 309563"/>
                <a:gd name="connsiteX49" fmla="*/ 255895 w 373358"/>
                <a:gd name="connsiteY49" fmla="*/ 212114 h 309563"/>
                <a:gd name="connsiteX50" fmla="*/ 285869 w 373358"/>
                <a:gd name="connsiteY50" fmla="*/ 163304 h 309563"/>
                <a:gd name="connsiteX51" fmla="*/ 294090 w 373358"/>
                <a:gd name="connsiteY51" fmla="*/ 141971 h 309563"/>
                <a:gd name="connsiteX52" fmla="*/ 297002 w 373358"/>
                <a:gd name="connsiteY52" fmla="*/ 141459 h 309563"/>
                <a:gd name="connsiteX53" fmla="*/ 154872 w 373358"/>
                <a:gd name="connsiteY53" fmla="*/ 107950 h 309563"/>
                <a:gd name="connsiteX54" fmla="*/ 151794 w 373358"/>
                <a:gd name="connsiteY54" fmla="*/ 108121 h 309563"/>
                <a:gd name="connsiteX55" fmla="*/ 119987 w 373358"/>
                <a:gd name="connsiteY55" fmla="*/ 123845 h 309563"/>
                <a:gd name="connsiteX56" fmla="*/ 108529 w 373358"/>
                <a:gd name="connsiteY56" fmla="*/ 157516 h 309563"/>
                <a:gd name="connsiteX57" fmla="*/ 124262 w 373358"/>
                <a:gd name="connsiteY57" fmla="*/ 189307 h 309563"/>
                <a:gd name="connsiteX58" fmla="*/ 157950 w 373358"/>
                <a:gd name="connsiteY58" fmla="*/ 200758 h 309563"/>
                <a:gd name="connsiteX59" fmla="*/ 201214 w 373358"/>
                <a:gd name="connsiteY59" fmla="*/ 151363 h 309563"/>
                <a:gd name="connsiteX60" fmla="*/ 157950 w 373358"/>
                <a:gd name="connsiteY60" fmla="*/ 108121 h 309563"/>
                <a:gd name="connsiteX61" fmla="*/ 154872 w 373358"/>
                <a:gd name="connsiteY61" fmla="*/ 107950 h 309563"/>
                <a:gd name="connsiteX62" fmla="*/ 150599 w 373358"/>
                <a:gd name="connsiteY62" fmla="*/ 93832 h 309563"/>
                <a:gd name="connsiteX63" fmla="*/ 158632 w 373358"/>
                <a:gd name="connsiteY63" fmla="*/ 93832 h 309563"/>
                <a:gd name="connsiteX64" fmla="*/ 216577 w 373358"/>
                <a:gd name="connsiteY64" fmla="*/ 150820 h 309563"/>
                <a:gd name="connsiteX65" fmla="*/ 158632 w 373358"/>
                <a:gd name="connsiteY65" fmla="*/ 215901 h 309563"/>
                <a:gd name="connsiteX66" fmla="*/ 154530 w 373358"/>
                <a:gd name="connsiteY66" fmla="*/ 215901 h 309563"/>
                <a:gd name="connsiteX67" fmla="*/ 113849 w 373358"/>
                <a:gd name="connsiteY67" fmla="*/ 200727 h 309563"/>
                <a:gd name="connsiteX68" fmla="*/ 92825 w 373358"/>
                <a:gd name="connsiteY68" fmla="*/ 158744 h 309563"/>
                <a:gd name="connsiteX69" fmla="*/ 108208 w 373358"/>
                <a:gd name="connsiteY69" fmla="*/ 114570 h 309563"/>
                <a:gd name="connsiteX70" fmla="*/ 150599 w 373358"/>
                <a:gd name="connsiteY70" fmla="*/ 93832 h 309563"/>
                <a:gd name="connsiteX71" fmla="*/ 118026 w 373358"/>
                <a:gd name="connsiteY71" fmla="*/ 0 h 309563"/>
                <a:gd name="connsiteX72" fmla="*/ 190815 w 373358"/>
                <a:gd name="connsiteY72" fmla="*/ 0 h 309563"/>
                <a:gd name="connsiteX73" fmla="*/ 198486 w 373358"/>
                <a:gd name="connsiteY73" fmla="*/ 7688 h 309563"/>
                <a:gd name="connsiteX74" fmla="*/ 198486 w 373358"/>
                <a:gd name="connsiteY74" fmla="*/ 44760 h 309563"/>
                <a:gd name="connsiteX75" fmla="*/ 228828 w 373358"/>
                <a:gd name="connsiteY75" fmla="*/ 62357 h 309563"/>
                <a:gd name="connsiteX76" fmla="*/ 261216 w 373358"/>
                <a:gd name="connsiteY76" fmla="*/ 44077 h 309563"/>
                <a:gd name="connsiteX77" fmla="*/ 271615 w 373358"/>
                <a:gd name="connsiteY77" fmla="*/ 46810 h 309563"/>
                <a:gd name="connsiteX78" fmla="*/ 307924 w 373358"/>
                <a:gd name="connsiteY78" fmla="*/ 109509 h 309563"/>
                <a:gd name="connsiteX79" fmla="*/ 308605 w 373358"/>
                <a:gd name="connsiteY79" fmla="*/ 115488 h 309563"/>
                <a:gd name="connsiteX80" fmla="*/ 305026 w 373358"/>
                <a:gd name="connsiteY80" fmla="*/ 120101 h 309563"/>
                <a:gd name="connsiteX81" fmla="*/ 272467 w 373358"/>
                <a:gd name="connsiteY81" fmla="*/ 138723 h 309563"/>
                <a:gd name="connsiteX82" fmla="*/ 273660 w 373358"/>
                <a:gd name="connsiteY82" fmla="*/ 156661 h 309563"/>
                <a:gd name="connsiteX83" fmla="*/ 258148 w 373358"/>
                <a:gd name="connsiteY83" fmla="*/ 156661 h 309563"/>
                <a:gd name="connsiteX84" fmla="*/ 256443 w 373358"/>
                <a:gd name="connsiteY84" fmla="*/ 135989 h 309563"/>
                <a:gd name="connsiteX85" fmla="*/ 260194 w 373358"/>
                <a:gd name="connsiteY85" fmla="*/ 127789 h 309563"/>
                <a:gd name="connsiteX86" fmla="*/ 290707 w 373358"/>
                <a:gd name="connsiteY86" fmla="*/ 110534 h 309563"/>
                <a:gd name="connsiteX87" fmla="*/ 262239 w 373358"/>
                <a:gd name="connsiteY87" fmla="*/ 61332 h 309563"/>
                <a:gd name="connsiteX88" fmla="*/ 231896 w 373358"/>
                <a:gd name="connsiteY88" fmla="*/ 78416 h 309563"/>
                <a:gd name="connsiteX89" fmla="*/ 223032 w 373358"/>
                <a:gd name="connsiteY89" fmla="*/ 77562 h 309563"/>
                <a:gd name="connsiteX90" fmla="*/ 188258 w 373358"/>
                <a:gd name="connsiteY90" fmla="*/ 57402 h 309563"/>
                <a:gd name="connsiteX91" fmla="*/ 182973 w 373358"/>
                <a:gd name="connsiteY91" fmla="*/ 50056 h 309563"/>
                <a:gd name="connsiteX92" fmla="*/ 182973 w 373358"/>
                <a:gd name="connsiteY92" fmla="*/ 15376 h 309563"/>
                <a:gd name="connsiteX93" fmla="*/ 125697 w 373358"/>
                <a:gd name="connsiteY93" fmla="*/ 15376 h 309563"/>
                <a:gd name="connsiteX94" fmla="*/ 125697 w 373358"/>
                <a:gd name="connsiteY94" fmla="*/ 50056 h 309563"/>
                <a:gd name="connsiteX95" fmla="*/ 120413 w 373358"/>
                <a:gd name="connsiteY95" fmla="*/ 57232 h 309563"/>
                <a:gd name="connsiteX96" fmla="*/ 85979 w 373358"/>
                <a:gd name="connsiteY96" fmla="*/ 77049 h 309563"/>
                <a:gd name="connsiteX97" fmla="*/ 77115 w 373358"/>
                <a:gd name="connsiteY97" fmla="*/ 77903 h 309563"/>
                <a:gd name="connsiteX98" fmla="*/ 47454 w 373358"/>
                <a:gd name="connsiteY98" fmla="*/ 60648 h 309563"/>
                <a:gd name="connsiteX99" fmla="*/ 18305 w 373358"/>
                <a:gd name="connsiteY99" fmla="*/ 109509 h 309563"/>
                <a:gd name="connsiteX100" fmla="*/ 48307 w 373358"/>
                <a:gd name="connsiteY100" fmla="*/ 126935 h 309563"/>
                <a:gd name="connsiteX101" fmla="*/ 52057 w 373358"/>
                <a:gd name="connsiteY101" fmla="*/ 135135 h 309563"/>
                <a:gd name="connsiteX102" fmla="*/ 52057 w 373358"/>
                <a:gd name="connsiteY102" fmla="*/ 174599 h 309563"/>
                <a:gd name="connsiteX103" fmla="*/ 48307 w 373358"/>
                <a:gd name="connsiteY103" fmla="*/ 182799 h 309563"/>
                <a:gd name="connsiteX104" fmla="*/ 18305 w 373358"/>
                <a:gd name="connsiteY104" fmla="*/ 199883 h 309563"/>
                <a:gd name="connsiteX105" fmla="*/ 46772 w 373358"/>
                <a:gd name="connsiteY105" fmla="*/ 249085 h 309563"/>
                <a:gd name="connsiteX106" fmla="*/ 77285 w 373358"/>
                <a:gd name="connsiteY106" fmla="*/ 231831 h 309563"/>
                <a:gd name="connsiteX107" fmla="*/ 86150 w 373358"/>
                <a:gd name="connsiteY107" fmla="*/ 232685 h 309563"/>
                <a:gd name="connsiteX108" fmla="*/ 120583 w 373358"/>
                <a:gd name="connsiteY108" fmla="*/ 252331 h 309563"/>
                <a:gd name="connsiteX109" fmla="*/ 125697 w 373358"/>
                <a:gd name="connsiteY109" fmla="*/ 259678 h 309563"/>
                <a:gd name="connsiteX110" fmla="*/ 125697 w 373358"/>
                <a:gd name="connsiteY110" fmla="*/ 294017 h 309563"/>
                <a:gd name="connsiteX111" fmla="*/ 183144 w 373358"/>
                <a:gd name="connsiteY111" fmla="*/ 294017 h 309563"/>
                <a:gd name="connsiteX112" fmla="*/ 183144 w 373358"/>
                <a:gd name="connsiteY112" fmla="*/ 259507 h 309563"/>
                <a:gd name="connsiteX113" fmla="*/ 189792 w 373358"/>
                <a:gd name="connsiteY113" fmla="*/ 251819 h 309563"/>
                <a:gd name="connsiteX114" fmla="*/ 198486 w 373358"/>
                <a:gd name="connsiteY114" fmla="*/ 250111 h 309563"/>
                <a:gd name="connsiteX115" fmla="*/ 198486 w 373358"/>
                <a:gd name="connsiteY115" fmla="*/ 301875 h 309563"/>
                <a:gd name="connsiteX116" fmla="*/ 190815 w 373358"/>
                <a:gd name="connsiteY116" fmla="*/ 309563 h 309563"/>
                <a:gd name="connsiteX117" fmla="*/ 118026 w 373358"/>
                <a:gd name="connsiteY117" fmla="*/ 309563 h 309563"/>
                <a:gd name="connsiteX118" fmla="*/ 110356 w 373358"/>
                <a:gd name="connsiteY118" fmla="*/ 301875 h 309563"/>
                <a:gd name="connsiteX119" fmla="*/ 110356 w 373358"/>
                <a:gd name="connsiteY119" fmla="*/ 264974 h 309563"/>
                <a:gd name="connsiteX120" fmla="*/ 80354 w 373358"/>
                <a:gd name="connsiteY120" fmla="*/ 247890 h 309563"/>
                <a:gd name="connsiteX121" fmla="*/ 47795 w 373358"/>
                <a:gd name="connsiteY121" fmla="*/ 266340 h 309563"/>
                <a:gd name="connsiteX122" fmla="*/ 37226 w 373358"/>
                <a:gd name="connsiteY122" fmla="*/ 263436 h 309563"/>
                <a:gd name="connsiteX123" fmla="*/ 1088 w 373358"/>
                <a:gd name="connsiteY123" fmla="*/ 200738 h 309563"/>
                <a:gd name="connsiteX124" fmla="*/ 236 w 373358"/>
                <a:gd name="connsiteY124" fmla="*/ 194929 h 309563"/>
                <a:gd name="connsiteX125" fmla="*/ 3986 w 373358"/>
                <a:gd name="connsiteY125" fmla="*/ 190146 h 309563"/>
                <a:gd name="connsiteX126" fmla="*/ 35863 w 373358"/>
                <a:gd name="connsiteY126" fmla="*/ 172036 h 309563"/>
                <a:gd name="connsiteX127" fmla="*/ 35863 w 373358"/>
                <a:gd name="connsiteY127" fmla="*/ 137697 h 309563"/>
                <a:gd name="connsiteX128" fmla="*/ 3815 w 373358"/>
                <a:gd name="connsiteY128" fmla="*/ 119076 h 309563"/>
                <a:gd name="connsiteX129" fmla="*/ 236 w 373358"/>
                <a:gd name="connsiteY129" fmla="*/ 114292 h 309563"/>
                <a:gd name="connsiteX130" fmla="*/ 1088 w 373358"/>
                <a:gd name="connsiteY130" fmla="*/ 108313 h 309563"/>
                <a:gd name="connsiteX131" fmla="*/ 38079 w 373358"/>
                <a:gd name="connsiteY131" fmla="*/ 46127 h 309563"/>
                <a:gd name="connsiteX132" fmla="*/ 48477 w 373358"/>
                <a:gd name="connsiteY132" fmla="*/ 43393 h 309563"/>
                <a:gd name="connsiteX133" fmla="*/ 80183 w 373358"/>
                <a:gd name="connsiteY133" fmla="*/ 61844 h 309563"/>
                <a:gd name="connsiteX134" fmla="*/ 110185 w 373358"/>
                <a:gd name="connsiteY134" fmla="*/ 44589 h 309563"/>
                <a:gd name="connsiteX135" fmla="*/ 110185 w 373358"/>
                <a:gd name="connsiteY135" fmla="*/ 7688 h 309563"/>
                <a:gd name="connsiteX136" fmla="*/ 118026 w 373358"/>
                <a:gd name="connsiteY136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3358" h="309563">
                  <a:moveTo>
                    <a:pt x="232292" y="228600"/>
                  </a:moveTo>
                  <a:cubicBezTo>
                    <a:pt x="225678" y="228600"/>
                    <a:pt x="220386" y="234081"/>
                    <a:pt x="220386" y="240932"/>
                  </a:cubicBezTo>
                  <a:cubicBezTo>
                    <a:pt x="220386" y="240932"/>
                    <a:pt x="220386" y="240932"/>
                    <a:pt x="220386" y="281356"/>
                  </a:cubicBezTo>
                  <a:cubicBezTo>
                    <a:pt x="220386" y="288207"/>
                    <a:pt x="225678" y="293688"/>
                    <a:pt x="232292" y="293688"/>
                  </a:cubicBezTo>
                  <a:cubicBezTo>
                    <a:pt x="232292" y="293688"/>
                    <a:pt x="232292" y="293688"/>
                    <a:pt x="235434" y="293688"/>
                  </a:cubicBezTo>
                  <a:lnTo>
                    <a:pt x="252136" y="293688"/>
                  </a:lnTo>
                  <a:cubicBezTo>
                    <a:pt x="252136" y="293688"/>
                    <a:pt x="252136" y="293688"/>
                    <a:pt x="252136" y="240932"/>
                  </a:cubicBezTo>
                  <a:cubicBezTo>
                    <a:pt x="252136" y="234081"/>
                    <a:pt x="246679" y="228600"/>
                    <a:pt x="240065" y="228600"/>
                  </a:cubicBezTo>
                  <a:cubicBezTo>
                    <a:pt x="240065" y="228600"/>
                    <a:pt x="240065" y="228600"/>
                    <a:pt x="232292" y="228600"/>
                  </a:cubicBezTo>
                  <a:close/>
                  <a:moveTo>
                    <a:pt x="300402" y="157163"/>
                  </a:moveTo>
                  <a:cubicBezTo>
                    <a:pt x="300402" y="158358"/>
                    <a:pt x="300402" y="159894"/>
                    <a:pt x="300574" y="162112"/>
                  </a:cubicBezTo>
                  <a:cubicBezTo>
                    <a:pt x="300574" y="162283"/>
                    <a:pt x="300746" y="162453"/>
                    <a:pt x="300746" y="162795"/>
                  </a:cubicBezTo>
                  <a:cubicBezTo>
                    <a:pt x="300574" y="176788"/>
                    <a:pt x="285610" y="197438"/>
                    <a:pt x="267377" y="221159"/>
                  </a:cubicBezTo>
                  <a:cubicBezTo>
                    <a:pt x="265829" y="223036"/>
                    <a:pt x="264453" y="224743"/>
                    <a:pt x="263249" y="226449"/>
                  </a:cubicBezTo>
                  <a:cubicBezTo>
                    <a:pt x="266001" y="230716"/>
                    <a:pt x="267549" y="235665"/>
                    <a:pt x="267549" y="241126"/>
                  </a:cubicBezTo>
                  <a:cubicBezTo>
                    <a:pt x="267549" y="241126"/>
                    <a:pt x="267549" y="241126"/>
                    <a:pt x="267549" y="293688"/>
                  </a:cubicBezTo>
                  <a:cubicBezTo>
                    <a:pt x="267549" y="293688"/>
                    <a:pt x="267549" y="293688"/>
                    <a:pt x="338415" y="293688"/>
                  </a:cubicBezTo>
                  <a:cubicBezTo>
                    <a:pt x="342199" y="293688"/>
                    <a:pt x="345467" y="292323"/>
                    <a:pt x="347187" y="289934"/>
                  </a:cubicBezTo>
                  <a:cubicBezTo>
                    <a:pt x="348391" y="288056"/>
                    <a:pt x="348391" y="285667"/>
                    <a:pt x="347187" y="282766"/>
                  </a:cubicBezTo>
                  <a:cubicBezTo>
                    <a:pt x="346155" y="280206"/>
                    <a:pt x="346671" y="276964"/>
                    <a:pt x="348563" y="274745"/>
                  </a:cubicBezTo>
                  <a:cubicBezTo>
                    <a:pt x="355787" y="266554"/>
                    <a:pt x="353723" y="260922"/>
                    <a:pt x="353379" y="259898"/>
                  </a:cubicBezTo>
                  <a:cubicBezTo>
                    <a:pt x="351315" y="256997"/>
                    <a:pt x="351831" y="253413"/>
                    <a:pt x="354239" y="250683"/>
                  </a:cubicBezTo>
                  <a:cubicBezTo>
                    <a:pt x="355787" y="249147"/>
                    <a:pt x="360087" y="243174"/>
                    <a:pt x="354583" y="237371"/>
                  </a:cubicBezTo>
                  <a:cubicBezTo>
                    <a:pt x="352691" y="235153"/>
                    <a:pt x="352003" y="232252"/>
                    <a:pt x="353035" y="229521"/>
                  </a:cubicBezTo>
                  <a:cubicBezTo>
                    <a:pt x="355615" y="222354"/>
                    <a:pt x="355615" y="220476"/>
                    <a:pt x="350111" y="216722"/>
                  </a:cubicBezTo>
                  <a:cubicBezTo>
                    <a:pt x="344435" y="212797"/>
                    <a:pt x="327063" y="216039"/>
                    <a:pt x="318806" y="217575"/>
                  </a:cubicBezTo>
                  <a:cubicBezTo>
                    <a:pt x="315882" y="218087"/>
                    <a:pt x="313474" y="218599"/>
                    <a:pt x="311410" y="218770"/>
                  </a:cubicBezTo>
                  <a:cubicBezTo>
                    <a:pt x="310378" y="218941"/>
                    <a:pt x="309174" y="218941"/>
                    <a:pt x="308142" y="218599"/>
                  </a:cubicBezTo>
                  <a:cubicBezTo>
                    <a:pt x="296790" y="215015"/>
                    <a:pt x="299886" y="201704"/>
                    <a:pt x="302982" y="188905"/>
                  </a:cubicBezTo>
                  <a:cubicBezTo>
                    <a:pt x="305218" y="179348"/>
                    <a:pt x="308658" y="164843"/>
                    <a:pt x="304530" y="159382"/>
                  </a:cubicBezTo>
                  <a:cubicBezTo>
                    <a:pt x="303670" y="158358"/>
                    <a:pt x="302294" y="157504"/>
                    <a:pt x="300402" y="157163"/>
                  </a:cubicBezTo>
                  <a:close/>
                  <a:moveTo>
                    <a:pt x="297002" y="141459"/>
                  </a:moveTo>
                  <a:cubicBezTo>
                    <a:pt x="306251" y="141629"/>
                    <a:pt x="313102" y="144701"/>
                    <a:pt x="317555" y="150333"/>
                  </a:cubicBezTo>
                  <a:cubicBezTo>
                    <a:pt x="326119" y="161426"/>
                    <a:pt x="322008" y="178834"/>
                    <a:pt x="318754" y="192829"/>
                  </a:cubicBezTo>
                  <a:cubicBezTo>
                    <a:pt x="318069" y="195730"/>
                    <a:pt x="317213" y="199655"/>
                    <a:pt x="316699" y="202727"/>
                  </a:cubicBezTo>
                  <a:cubicBezTo>
                    <a:pt x="333313" y="199655"/>
                    <a:pt x="349242" y="197437"/>
                    <a:pt x="359347" y="204263"/>
                  </a:cubicBezTo>
                  <a:cubicBezTo>
                    <a:pt x="372536" y="213138"/>
                    <a:pt x="371679" y="223719"/>
                    <a:pt x="369453" y="230887"/>
                  </a:cubicBezTo>
                  <a:cubicBezTo>
                    <a:pt x="375961" y="240956"/>
                    <a:pt x="373221" y="251025"/>
                    <a:pt x="369281" y="257510"/>
                  </a:cubicBezTo>
                  <a:cubicBezTo>
                    <a:pt x="370652" y="263484"/>
                    <a:pt x="370309" y="272358"/>
                    <a:pt x="363458" y="281745"/>
                  </a:cubicBezTo>
                  <a:cubicBezTo>
                    <a:pt x="364828" y="287889"/>
                    <a:pt x="363800" y="293862"/>
                    <a:pt x="360546" y="298811"/>
                  </a:cubicBezTo>
                  <a:cubicBezTo>
                    <a:pt x="356093" y="305467"/>
                    <a:pt x="348043" y="309563"/>
                    <a:pt x="338965" y="309563"/>
                  </a:cubicBezTo>
                  <a:cubicBezTo>
                    <a:pt x="338965" y="309563"/>
                    <a:pt x="338965" y="309563"/>
                    <a:pt x="260691" y="309563"/>
                  </a:cubicBezTo>
                  <a:cubicBezTo>
                    <a:pt x="260691" y="309563"/>
                    <a:pt x="260691" y="309563"/>
                    <a:pt x="235684" y="309563"/>
                  </a:cubicBezTo>
                  <a:cubicBezTo>
                    <a:pt x="235684" y="309563"/>
                    <a:pt x="235684" y="309563"/>
                    <a:pt x="232430" y="309563"/>
                  </a:cubicBezTo>
                  <a:cubicBezTo>
                    <a:pt x="217015" y="309563"/>
                    <a:pt x="204511" y="297105"/>
                    <a:pt x="204511" y="281745"/>
                  </a:cubicBezTo>
                  <a:cubicBezTo>
                    <a:pt x="204511" y="281745"/>
                    <a:pt x="204511" y="281745"/>
                    <a:pt x="204511" y="241468"/>
                  </a:cubicBezTo>
                  <a:cubicBezTo>
                    <a:pt x="204511" y="226108"/>
                    <a:pt x="217015" y="213650"/>
                    <a:pt x="232430" y="213650"/>
                  </a:cubicBezTo>
                  <a:cubicBezTo>
                    <a:pt x="232430" y="213650"/>
                    <a:pt x="232430" y="213650"/>
                    <a:pt x="240480" y="213650"/>
                  </a:cubicBezTo>
                  <a:cubicBezTo>
                    <a:pt x="244933" y="213650"/>
                    <a:pt x="248872" y="214674"/>
                    <a:pt x="252469" y="216380"/>
                  </a:cubicBezTo>
                  <a:cubicBezTo>
                    <a:pt x="253497" y="215015"/>
                    <a:pt x="254696" y="213650"/>
                    <a:pt x="255895" y="212114"/>
                  </a:cubicBezTo>
                  <a:cubicBezTo>
                    <a:pt x="265486" y="199485"/>
                    <a:pt x="285526" y="173373"/>
                    <a:pt x="285869" y="163304"/>
                  </a:cubicBezTo>
                  <a:cubicBezTo>
                    <a:pt x="285355" y="157842"/>
                    <a:pt x="284498" y="144701"/>
                    <a:pt x="294090" y="141971"/>
                  </a:cubicBezTo>
                  <a:cubicBezTo>
                    <a:pt x="294946" y="141459"/>
                    <a:pt x="295974" y="141288"/>
                    <a:pt x="297002" y="141459"/>
                  </a:cubicBezTo>
                  <a:close/>
                  <a:moveTo>
                    <a:pt x="154872" y="107950"/>
                  </a:moveTo>
                  <a:cubicBezTo>
                    <a:pt x="153846" y="107950"/>
                    <a:pt x="152820" y="107950"/>
                    <a:pt x="151794" y="108121"/>
                  </a:cubicBezTo>
                  <a:cubicBezTo>
                    <a:pt x="139481" y="108805"/>
                    <a:pt x="128024" y="114445"/>
                    <a:pt x="119987" y="123845"/>
                  </a:cubicBezTo>
                  <a:cubicBezTo>
                    <a:pt x="111778" y="133075"/>
                    <a:pt x="107674" y="145039"/>
                    <a:pt x="108529" y="157516"/>
                  </a:cubicBezTo>
                  <a:cubicBezTo>
                    <a:pt x="109213" y="169822"/>
                    <a:pt x="114856" y="181103"/>
                    <a:pt x="124262" y="189307"/>
                  </a:cubicBezTo>
                  <a:cubicBezTo>
                    <a:pt x="133496" y="197511"/>
                    <a:pt x="145466" y="201613"/>
                    <a:pt x="157950" y="200758"/>
                  </a:cubicBezTo>
                  <a:cubicBezTo>
                    <a:pt x="183430" y="199049"/>
                    <a:pt x="202924" y="177001"/>
                    <a:pt x="201214" y="151363"/>
                  </a:cubicBezTo>
                  <a:cubicBezTo>
                    <a:pt x="199675" y="128118"/>
                    <a:pt x="181036" y="109488"/>
                    <a:pt x="157950" y="108121"/>
                  </a:cubicBezTo>
                  <a:cubicBezTo>
                    <a:pt x="156924" y="107950"/>
                    <a:pt x="155898" y="107950"/>
                    <a:pt x="154872" y="107950"/>
                  </a:cubicBezTo>
                  <a:close/>
                  <a:moveTo>
                    <a:pt x="150599" y="93832"/>
                  </a:moveTo>
                  <a:cubicBezTo>
                    <a:pt x="153334" y="93663"/>
                    <a:pt x="156068" y="93663"/>
                    <a:pt x="158632" y="93832"/>
                  </a:cubicBezTo>
                  <a:cubicBezTo>
                    <a:pt x="189570" y="95855"/>
                    <a:pt x="214526" y="120302"/>
                    <a:pt x="216577" y="150820"/>
                  </a:cubicBezTo>
                  <a:cubicBezTo>
                    <a:pt x="218799" y="184541"/>
                    <a:pt x="192818" y="213709"/>
                    <a:pt x="158632" y="215901"/>
                  </a:cubicBezTo>
                  <a:cubicBezTo>
                    <a:pt x="157265" y="215901"/>
                    <a:pt x="155897" y="215901"/>
                    <a:pt x="154530" y="215901"/>
                  </a:cubicBezTo>
                  <a:cubicBezTo>
                    <a:pt x="139488" y="215901"/>
                    <a:pt x="125301" y="210674"/>
                    <a:pt x="113849" y="200727"/>
                  </a:cubicBezTo>
                  <a:cubicBezTo>
                    <a:pt x="101371" y="189936"/>
                    <a:pt x="94021" y="175099"/>
                    <a:pt x="92825" y="158744"/>
                  </a:cubicBezTo>
                  <a:cubicBezTo>
                    <a:pt x="91799" y="142558"/>
                    <a:pt x="97269" y="126878"/>
                    <a:pt x="108208" y="114570"/>
                  </a:cubicBezTo>
                  <a:cubicBezTo>
                    <a:pt x="118977" y="102262"/>
                    <a:pt x="134190" y="94843"/>
                    <a:pt x="150599" y="93832"/>
                  </a:cubicBezTo>
                  <a:close/>
                  <a:moveTo>
                    <a:pt x="118026" y="0"/>
                  </a:moveTo>
                  <a:cubicBezTo>
                    <a:pt x="118026" y="0"/>
                    <a:pt x="118026" y="0"/>
                    <a:pt x="190815" y="0"/>
                  </a:cubicBezTo>
                  <a:cubicBezTo>
                    <a:pt x="195076" y="0"/>
                    <a:pt x="198486" y="3417"/>
                    <a:pt x="198486" y="7688"/>
                  </a:cubicBezTo>
                  <a:cubicBezTo>
                    <a:pt x="198486" y="7688"/>
                    <a:pt x="198486" y="7688"/>
                    <a:pt x="198486" y="44760"/>
                  </a:cubicBezTo>
                  <a:cubicBezTo>
                    <a:pt x="209395" y="49031"/>
                    <a:pt x="219623" y="55011"/>
                    <a:pt x="228828" y="62357"/>
                  </a:cubicBezTo>
                  <a:cubicBezTo>
                    <a:pt x="228828" y="62357"/>
                    <a:pt x="228828" y="62357"/>
                    <a:pt x="261216" y="44077"/>
                  </a:cubicBezTo>
                  <a:cubicBezTo>
                    <a:pt x="264967" y="41856"/>
                    <a:pt x="269569" y="43223"/>
                    <a:pt x="271615" y="46810"/>
                  </a:cubicBezTo>
                  <a:cubicBezTo>
                    <a:pt x="271615" y="46810"/>
                    <a:pt x="271615" y="46810"/>
                    <a:pt x="307924" y="109509"/>
                  </a:cubicBezTo>
                  <a:cubicBezTo>
                    <a:pt x="308946" y="111388"/>
                    <a:pt x="309287" y="113438"/>
                    <a:pt x="308605" y="115488"/>
                  </a:cubicBezTo>
                  <a:cubicBezTo>
                    <a:pt x="308094" y="117367"/>
                    <a:pt x="306901" y="119076"/>
                    <a:pt x="305026" y="120101"/>
                  </a:cubicBezTo>
                  <a:cubicBezTo>
                    <a:pt x="305026" y="120101"/>
                    <a:pt x="305026" y="120101"/>
                    <a:pt x="272467" y="138723"/>
                  </a:cubicBezTo>
                  <a:cubicBezTo>
                    <a:pt x="273319" y="144702"/>
                    <a:pt x="273660" y="150681"/>
                    <a:pt x="273660" y="156661"/>
                  </a:cubicBezTo>
                  <a:cubicBezTo>
                    <a:pt x="273660" y="156661"/>
                    <a:pt x="273660" y="156661"/>
                    <a:pt x="258148" y="156661"/>
                  </a:cubicBezTo>
                  <a:cubicBezTo>
                    <a:pt x="258318" y="149827"/>
                    <a:pt x="257637" y="142823"/>
                    <a:pt x="256443" y="135989"/>
                  </a:cubicBezTo>
                  <a:cubicBezTo>
                    <a:pt x="255761" y="132743"/>
                    <a:pt x="257296" y="129497"/>
                    <a:pt x="260194" y="127789"/>
                  </a:cubicBezTo>
                  <a:cubicBezTo>
                    <a:pt x="260194" y="127789"/>
                    <a:pt x="260194" y="127789"/>
                    <a:pt x="290707" y="110534"/>
                  </a:cubicBezTo>
                  <a:cubicBezTo>
                    <a:pt x="290707" y="110534"/>
                    <a:pt x="290707" y="110534"/>
                    <a:pt x="262239" y="61332"/>
                  </a:cubicBezTo>
                  <a:cubicBezTo>
                    <a:pt x="262239" y="61332"/>
                    <a:pt x="262239" y="61332"/>
                    <a:pt x="231896" y="78416"/>
                  </a:cubicBezTo>
                  <a:cubicBezTo>
                    <a:pt x="228999" y="80124"/>
                    <a:pt x="225419" y="79783"/>
                    <a:pt x="223032" y="77562"/>
                  </a:cubicBezTo>
                  <a:cubicBezTo>
                    <a:pt x="212805" y="68678"/>
                    <a:pt x="201042" y="61844"/>
                    <a:pt x="188258" y="57402"/>
                  </a:cubicBezTo>
                  <a:cubicBezTo>
                    <a:pt x="185189" y="56377"/>
                    <a:pt x="182973" y="53473"/>
                    <a:pt x="182973" y="50056"/>
                  </a:cubicBezTo>
                  <a:cubicBezTo>
                    <a:pt x="182973" y="50056"/>
                    <a:pt x="182973" y="50056"/>
                    <a:pt x="182973" y="15376"/>
                  </a:cubicBezTo>
                  <a:cubicBezTo>
                    <a:pt x="182973" y="15376"/>
                    <a:pt x="182973" y="15376"/>
                    <a:pt x="125697" y="15376"/>
                  </a:cubicBezTo>
                  <a:cubicBezTo>
                    <a:pt x="125697" y="15376"/>
                    <a:pt x="125697" y="15376"/>
                    <a:pt x="125697" y="50056"/>
                  </a:cubicBezTo>
                  <a:cubicBezTo>
                    <a:pt x="125697" y="53302"/>
                    <a:pt x="123652" y="56207"/>
                    <a:pt x="120413" y="57232"/>
                  </a:cubicBezTo>
                  <a:cubicBezTo>
                    <a:pt x="107799" y="61673"/>
                    <a:pt x="96207" y="68336"/>
                    <a:pt x="85979" y="77049"/>
                  </a:cubicBezTo>
                  <a:cubicBezTo>
                    <a:pt x="83422" y="79099"/>
                    <a:pt x="79842" y="79441"/>
                    <a:pt x="77115" y="77903"/>
                  </a:cubicBezTo>
                  <a:cubicBezTo>
                    <a:pt x="77115" y="77903"/>
                    <a:pt x="77115" y="77903"/>
                    <a:pt x="47454" y="60648"/>
                  </a:cubicBezTo>
                  <a:cubicBezTo>
                    <a:pt x="47454" y="60648"/>
                    <a:pt x="47454" y="60648"/>
                    <a:pt x="18305" y="109509"/>
                  </a:cubicBezTo>
                  <a:cubicBezTo>
                    <a:pt x="18305" y="109509"/>
                    <a:pt x="18305" y="109509"/>
                    <a:pt x="48307" y="126935"/>
                  </a:cubicBezTo>
                  <a:cubicBezTo>
                    <a:pt x="51204" y="128643"/>
                    <a:pt x="52739" y="131889"/>
                    <a:pt x="52057" y="135135"/>
                  </a:cubicBezTo>
                  <a:cubicBezTo>
                    <a:pt x="49500" y="148119"/>
                    <a:pt x="49500" y="161444"/>
                    <a:pt x="52057" y="174599"/>
                  </a:cubicBezTo>
                  <a:cubicBezTo>
                    <a:pt x="52739" y="177845"/>
                    <a:pt x="51204" y="181091"/>
                    <a:pt x="48307" y="182799"/>
                  </a:cubicBezTo>
                  <a:cubicBezTo>
                    <a:pt x="48307" y="182799"/>
                    <a:pt x="48307" y="182799"/>
                    <a:pt x="18305" y="199883"/>
                  </a:cubicBezTo>
                  <a:cubicBezTo>
                    <a:pt x="18305" y="199883"/>
                    <a:pt x="18305" y="199883"/>
                    <a:pt x="46772" y="249085"/>
                  </a:cubicBezTo>
                  <a:cubicBezTo>
                    <a:pt x="46772" y="249085"/>
                    <a:pt x="46772" y="249085"/>
                    <a:pt x="77285" y="231831"/>
                  </a:cubicBezTo>
                  <a:cubicBezTo>
                    <a:pt x="80183" y="230293"/>
                    <a:pt x="83763" y="230635"/>
                    <a:pt x="86150" y="232685"/>
                  </a:cubicBezTo>
                  <a:cubicBezTo>
                    <a:pt x="96377" y="241398"/>
                    <a:pt x="107799" y="248060"/>
                    <a:pt x="120583" y="252331"/>
                  </a:cubicBezTo>
                  <a:cubicBezTo>
                    <a:pt x="123652" y="253356"/>
                    <a:pt x="125697" y="256261"/>
                    <a:pt x="125697" y="259678"/>
                  </a:cubicBezTo>
                  <a:cubicBezTo>
                    <a:pt x="125697" y="259678"/>
                    <a:pt x="125697" y="259678"/>
                    <a:pt x="125697" y="294017"/>
                  </a:cubicBezTo>
                  <a:cubicBezTo>
                    <a:pt x="125697" y="294017"/>
                    <a:pt x="125697" y="294017"/>
                    <a:pt x="183144" y="294017"/>
                  </a:cubicBezTo>
                  <a:cubicBezTo>
                    <a:pt x="183144" y="294017"/>
                    <a:pt x="183144" y="294017"/>
                    <a:pt x="183144" y="259507"/>
                  </a:cubicBezTo>
                  <a:cubicBezTo>
                    <a:pt x="183144" y="255577"/>
                    <a:pt x="186042" y="252331"/>
                    <a:pt x="189792" y="251819"/>
                  </a:cubicBezTo>
                  <a:cubicBezTo>
                    <a:pt x="192690" y="251477"/>
                    <a:pt x="195758" y="250794"/>
                    <a:pt x="198486" y="250111"/>
                  </a:cubicBezTo>
                  <a:cubicBezTo>
                    <a:pt x="198486" y="250111"/>
                    <a:pt x="198486" y="250111"/>
                    <a:pt x="198486" y="301875"/>
                  </a:cubicBezTo>
                  <a:cubicBezTo>
                    <a:pt x="198486" y="306146"/>
                    <a:pt x="195076" y="309563"/>
                    <a:pt x="190815" y="309563"/>
                  </a:cubicBezTo>
                  <a:cubicBezTo>
                    <a:pt x="190815" y="309563"/>
                    <a:pt x="190815" y="309563"/>
                    <a:pt x="118026" y="309563"/>
                  </a:cubicBezTo>
                  <a:cubicBezTo>
                    <a:pt x="113765" y="309563"/>
                    <a:pt x="110356" y="306146"/>
                    <a:pt x="110356" y="301875"/>
                  </a:cubicBezTo>
                  <a:cubicBezTo>
                    <a:pt x="110356" y="301875"/>
                    <a:pt x="110356" y="301875"/>
                    <a:pt x="110356" y="264974"/>
                  </a:cubicBezTo>
                  <a:cubicBezTo>
                    <a:pt x="99446" y="260873"/>
                    <a:pt x="89388" y="255065"/>
                    <a:pt x="80354" y="247890"/>
                  </a:cubicBezTo>
                  <a:cubicBezTo>
                    <a:pt x="80354" y="247890"/>
                    <a:pt x="80354" y="247890"/>
                    <a:pt x="47795" y="266340"/>
                  </a:cubicBezTo>
                  <a:cubicBezTo>
                    <a:pt x="44045" y="268390"/>
                    <a:pt x="39442" y="267195"/>
                    <a:pt x="37226" y="263436"/>
                  </a:cubicBezTo>
                  <a:cubicBezTo>
                    <a:pt x="37226" y="263436"/>
                    <a:pt x="37226" y="263436"/>
                    <a:pt x="1088" y="200738"/>
                  </a:cubicBezTo>
                  <a:cubicBezTo>
                    <a:pt x="65" y="199029"/>
                    <a:pt x="-276" y="196979"/>
                    <a:pt x="236" y="194929"/>
                  </a:cubicBezTo>
                  <a:cubicBezTo>
                    <a:pt x="917" y="192879"/>
                    <a:pt x="2111" y="191171"/>
                    <a:pt x="3986" y="190146"/>
                  </a:cubicBezTo>
                  <a:cubicBezTo>
                    <a:pt x="3986" y="190146"/>
                    <a:pt x="3986" y="190146"/>
                    <a:pt x="35863" y="172036"/>
                  </a:cubicBezTo>
                  <a:cubicBezTo>
                    <a:pt x="34158" y="160590"/>
                    <a:pt x="34158" y="148973"/>
                    <a:pt x="35863" y="137697"/>
                  </a:cubicBezTo>
                  <a:cubicBezTo>
                    <a:pt x="35863" y="137697"/>
                    <a:pt x="35863" y="137697"/>
                    <a:pt x="3815" y="119076"/>
                  </a:cubicBezTo>
                  <a:cubicBezTo>
                    <a:pt x="2111" y="118051"/>
                    <a:pt x="747" y="116342"/>
                    <a:pt x="236" y="114292"/>
                  </a:cubicBezTo>
                  <a:cubicBezTo>
                    <a:pt x="-276" y="112242"/>
                    <a:pt x="65" y="110192"/>
                    <a:pt x="1088" y="108313"/>
                  </a:cubicBezTo>
                  <a:cubicBezTo>
                    <a:pt x="1088" y="108313"/>
                    <a:pt x="1088" y="108313"/>
                    <a:pt x="38079" y="46127"/>
                  </a:cubicBezTo>
                  <a:cubicBezTo>
                    <a:pt x="40124" y="42368"/>
                    <a:pt x="44897" y="41173"/>
                    <a:pt x="48477" y="43393"/>
                  </a:cubicBezTo>
                  <a:cubicBezTo>
                    <a:pt x="48477" y="43393"/>
                    <a:pt x="48477" y="43393"/>
                    <a:pt x="80183" y="61844"/>
                  </a:cubicBezTo>
                  <a:cubicBezTo>
                    <a:pt x="89388" y="54498"/>
                    <a:pt x="99446" y="48860"/>
                    <a:pt x="110185" y="44589"/>
                  </a:cubicBezTo>
                  <a:cubicBezTo>
                    <a:pt x="110185" y="44589"/>
                    <a:pt x="110185" y="44589"/>
                    <a:pt x="110185" y="7688"/>
                  </a:cubicBezTo>
                  <a:cubicBezTo>
                    <a:pt x="110185" y="3417"/>
                    <a:pt x="113765" y="0"/>
                    <a:pt x="1180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176457" y="3697498"/>
            <a:ext cx="3763015" cy="903726"/>
            <a:chOff x="3538005" y="3975783"/>
            <a:chExt cx="3763015" cy="903726"/>
          </a:xfrm>
        </p:grpSpPr>
        <p:sp>
          <p:nvSpPr>
            <p:cNvPr id="73" name="Rechteck 72">
              <a:extLst>
                <a:ext uri="{FF2B5EF4-FFF2-40B4-BE49-F238E27FC236}">
                  <a16:creationId xmlns="" xmlns:a16="http://schemas.microsoft.com/office/drawing/2014/main" id="{78B911CE-FB63-4C40-8D8D-1D76535518C4}"/>
                </a:ext>
              </a:extLst>
            </p:cNvPr>
            <p:cNvSpPr/>
            <p:nvPr/>
          </p:nvSpPr>
          <p:spPr>
            <a:xfrm>
              <a:off x="3981056" y="4325511"/>
              <a:ext cx="33199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de-DE" sz="1100" dirty="0"/>
                <a:t>Das Communication Board kann </a:t>
              </a:r>
              <a:r>
                <a:rPr lang="de-DE" sz="1100" dirty="0" smtClean="0"/>
                <a:t>auch als </a:t>
              </a:r>
              <a:r>
                <a:rPr lang="de-DE" sz="1100" dirty="0"/>
                <a:t>Komponente direkt in eigene Geräte </a:t>
              </a:r>
              <a:r>
                <a:rPr lang="de-DE" sz="1100" dirty="0" smtClean="0"/>
                <a:t>integriert </a:t>
              </a:r>
              <a:r>
                <a:rPr lang="de-DE" sz="1100" dirty="0"/>
                <a:t>und als Modem verwendet </a:t>
              </a:r>
              <a:r>
                <a:rPr lang="de-DE" sz="1100" dirty="0" smtClean="0"/>
                <a:t>werden</a:t>
              </a:r>
              <a:endParaRPr lang="de-DE" sz="1100" dirty="0"/>
            </a:p>
          </p:txBody>
        </p:sp>
        <p:sp>
          <p:nvSpPr>
            <p:cNvPr id="74" name="Rechteck 73">
              <a:extLst>
                <a:ext uri="{FF2B5EF4-FFF2-40B4-BE49-F238E27FC236}">
                  <a16:creationId xmlns="" xmlns:a16="http://schemas.microsoft.com/office/drawing/2014/main" id="{2E9BB1A3-8712-4B92-B0AE-07CA1ABCD29E}"/>
                </a:ext>
              </a:extLst>
            </p:cNvPr>
            <p:cNvSpPr/>
            <p:nvPr/>
          </p:nvSpPr>
          <p:spPr>
            <a:xfrm>
              <a:off x="3538005" y="3975783"/>
              <a:ext cx="3313646" cy="3497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t" anchorCtr="0">
              <a:noAutofit/>
            </a:bodyPr>
            <a:lstStyle/>
            <a:p>
              <a:pPr>
                <a:spcAft>
                  <a:spcPts val="600"/>
                </a:spcAft>
                <a:buClr>
                  <a:schemeClr val="bg1"/>
                </a:buClr>
              </a:pPr>
              <a:r>
                <a:rPr lang="de-DE" sz="1600" b="1" dirty="0">
                  <a:solidFill>
                    <a:schemeClr val="accent1"/>
                  </a:solidFill>
                </a:rPr>
                <a:t>NB-</a:t>
              </a:r>
              <a:r>
                <a:rPr lang="de-DE" sz="1600" b="1" dirty="0" err="1">
                  <a:solidFill>
                    <a:schemeClr val="accent1"/>
                  </a:solidFill>
                </a:rPr>
                <a:t>IoT</a:t>
              </a:r>
              <a:r>
                <a:rPr lang="de-DE" sz="1600" b="1" dirty="0">
                  <a:solidFill>
                    <a:schemeClr val="accent1"/>
                  </a:solidFill>
                </a:rPr>
                <a:t> Integration in </a:t>
              </a:r>
              <a:r>
                <a:rPr lang="de-DE" sz="1600" b="1" dirty="0" smtClean="0">
                  <a:solidFill>
                    <a:schemeClr val="accent1"/>
                  </a:solidFill>
                </a:rPr>
                <a:t>eigene </a:t>
              </a:r>
              <a:r>
                <a:rPr lang="de-DE" sz="1600" b="1" dirty="0">
                  <a:solidFill>
                    <a:schemeClr val="accent1"/>
                  </a:solidFill>
                </a:rPr>
                <a:t>Geräte</a:t>
              </a:r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="" xmlns:a16="http://schemas.microsoft.com/office/drawing/2014/main" id="{6CF1F975-B508-4701-B731-70BD10B27FAD}"/>
                </a:ext>
              </a:extLst>
            </p:cNvPr>
            <p:cNvGrpSpPr/>
            <p:nvPr/>
          </p:nvGrpSpPr>
          <p:grpSpPr>
            <a:xfrm>
              <a:off x="3538005" y="4368207"/>
              <a:ext cx="396000" cy="360000"/>
              <a:chOff x="1592804" y="3071493"/>
              <a:chExt cx="1391602" cy="1336358"/>
            </a:xfrm>
            <a:solidFill>
              <a:schemeClr val="tx1"/>
            </a:solidFill>
          </p:grpSpPr>
          <p:sp>
            <p:nvSpPr>
              <p:cNvPr id="77" name="Freihandform: Form 43">
                <a:extLst>
                  <a:ext uri="{FF2B5EF4-FFF2-40B4-BE49-F238E27FC236}">
                    <a16:creationId xmlns="" xmlns:a16="http://schemas.microsoft.com/office/drawing/2014/main" id="{C534B73B-E817-4F75-9D3F-48BA65C5105B}"/>
                  </a:ext>
                </a:extLst>
              </p:cNvPr>
              <p:cNvSpPr/>
              <p:nvPr/>
            </p:nvSpPr>
            <p:spPr>
              <a:xfrm>
                <a:off x="1845071" y="3842873"/>
                <a:ext cx="381000" cy="400050"/>
              </a:xfrm>
              <a:custGeom>
                <a:avLst/>
                <a:gdLst>
                  <a:gd name="connsiteX0" fmla="*/ 44912 w 381000"/>
                  <a:gd name="connsiteY0" fmla="*/ 399242 h 400050"/>
                  <a:gd name="connsiteX1" fmla="*/ 19195 w 381000"/>
                  <a:gd name="connsiteY1" fmla="*/ 388765 h 400050"/>
                  <a:gd name="connsiteX2" fmla="*/ 17290 w 381000"/>
                  <a:gd name="connsiteY2" fmla="*/ 334472 h 400050"/>
                  <a:gd name="connsiteX3" fmla="*/ 314470 w 381000"/>
                  <a:gd name="connsiteY3" fmla="*/ 19195 h 400050"/>
                  <a:gd name="connsiteX4" fmla="*/ 368762 w 381000"/>
                  <a:gd name="connsiteY4" fmla="*/ 17290 h 400050"/>
                  <a:gd name="connsiteX5" fmla="*/ 370668 w 381000"/>
                  <a:gd name="connsiteY5" fmla="*/ 71582 h 400050"/>
                  <a:gd name="connsiteX6" fmla="*/ 74440 w 381000"/>
                  <a:gd name="connsiteY6" fmla="*/ 387812 h 400050"/>
                  <a:gd name="connsiteX7" fmla="*/ 44912 w 381000"/>
                  <a:gd name="connsiteY7" fmla="*/ 399242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0" h="400050">
                    <a:moveTo>
                      <a:pt x="44912" y="399242"/>
                    </a:moveTo>
                    <a:cubicBezTo>
                      <a:pt x="35387" y="399242"/>
                      <a:pt x="25862" y="395432"/>
                      <a:pt x="19195" y="388765"/>
                    </a:cubicBezTo>
                    <a:cubicBezTo>
                      <a:pt x="3955" y="374477"/>
                      <a:pt x="3002" y="350665"/>
                      <a:pt x="17290" y="334472"/>
                    </a:cubicBezTo>
                    <a:lnTo>
                      <a:pt x="314470" y="19195"/>
                    </a:lnTo>
                    <a:cubicBezTo>
                      <a:pt x="328757" y="3955"/>
                      <a:pt x="352570" y="3002"/>
                      <a:pt x="368762" y="17290"/>
                    </a:cubicBezTo>
                    <a:cubicBezTo>
                      <a:pt x="384003" y="31577"/>
                      <a:pt x="384955" y="55390"/>
                      <a:pt x="370668" y="71582"/>
                    </a:cubicBezTo>
                    <a:lnTo>
                      <a:pt x="74440" y="387812"/>
                    </a:lnTo>
                    <a:cubicBezTo>
                      <a:pt x="65867" y="395432"/>
                      <a:pt x="55390" y="399242"/>
                      <a:pt x="44912" y="399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44">
                <a:extLst>
                  <a:ext uri="{FF2B5EF4-FFF2-40B4-BE49-F238E27FC236}">
                    <a16:creationId xmlns="" xmlns:a16="http://schemas.microsoft.com/office/drawing/2014/main" id="{852CBE00-3DF5-4718-B579-A52EDAD6CD4C}"/>
                  </a:ext>
                </a:extLst>
              </p:cNvPr>
              <p:cNvSpPr/>
              <p:nvPr/>
            </p:nvSpPr>
            <p:spPr>
              <a:xfrm>
                <a:off x="1819936" y="3723479"/>
                <a:ext cx="361950" cy="95250"/>
              </a:xfrm>
              <a:custGeom>
                <a:avLst/>
                <a:gdLst>
                  <a:gd name="connsiteX0" fmla="*/ 318649 w 361950"/>
                  <a:gd name="connsiteY0" fmla="*/ 89059 h 95250"/>
                  <a:gd name="connsiteX1" fmla="*/ 318649 w 361950"/>
                  <a:gd name="connsiteY1" fmla="*/ 89059 h 95250"/>
                  <a:gd name="connsiteX2" fmla="*/ 44329 w 361950"/>
                  <a:gd name="connsiteY2" fmla="*/ 83344 h 95250"/>
                  <a:gd name="connsiteX3" fmla="*/ 7182 w 361950"/>
                  <a:gd name="connsiteY3" fmla="*/ 44291 h 95250"/>
                  <a:gd name="connsiteX4" fmla="*/ 45282 w 361950"/>
                  <a:gd name="connsiteY4" fmla="*/ 7144 h 95250"/>
                  <a:gd name="connsiteX5" fmla="*/ 46234 w 361950"/>
                  <a:gd name="connsiteY5" fmla="*/ 7144 h 95250"/>
                  <a:gd name="connsiteX6" fmla="*/ 319602 w 361950"/>
                  <a:gd name="connsiteY6" fmla="*/ 12859 h 95250"/>
                  <a:gd name="connsiteX7" fmla="*/ 356749 w 361950"/>
                  <a:gd name="connsiteY7" fmla="*/ 51911 h 95250"/>
                  <a:gd name="connsiteX8" fmla="*/ 318649 w 361950"/>
                  <a:gd name="connsiteY8" fmla="*/ 890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95250">
                    <a:moveTo>
                      <a:pt x="318649" y="89059"/>
                    </a:moveTo>
                    <a:cubicBezTo>
                      <a:pt x="318649" y="89059"/>
                      <a:pt x="318649" y="89059"/>
                      <a:pt x="318649" y="89059"/>
                    </a:cubicBezTo>
                    <a:lnTo>
                      <a:pt x="44329" y="83344"/>
                    </a:lnTo>
                    <a:cubicBezTo>
                      <a:pt x="23374" y="83344"/>
                      <a:pt x="6229" y="65246"/>
                      <a:pt x="7182" y="44291"/>
                    </a:cubicBezTo>
                    <a:cubicBezTo>
                      <a:pt x="7182" y="23336"/>
                      <a:pt x="24327" y="7144"/>
                      <a:pt x="45282" y="7144"/>
                    </a:cubicBezTo>
                    <a:cubicBezTo>
                      <a:pt x="45282" y="7144"/>
                      <a:pt x="46234" y="7144"/>
                      <a:pt x="46234" y="7144"/>
                    </a:cubicBezTo>
                    <a:lnTo>
                      <a:pt x="319602" y="12859"/>
                    </a:lnTo>
                    <a:cubicBezTo>
                      <a:pt x="340557" y="12859"/>
                      <a:pt x="357702" y="30956"/>
                      <a:pt x="356749" y="51911"/>
                    </a:cubicBezTo>
                    <a:cubicBezTo>
                      <a:pt x="356749" y="71914"/>
                      <a:pt x="339604" y="89059"/>
                      <a:pt x="318649" y="89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45">
                <a:extLst>
                  <a:ext uri="{FF2B5EF4-FFF2-40B4-BE49-F238E27FC236}">
                    <a16:creationId xmlns="" xmlns:a16="http://schemas.microsoft.com/office/drawing/2014/main" id="{518A2A70-1714-4D46-9B37-04DCE3BB2019}"/>
                  </a:ext>
                </a:extLst>
              </p:cNvPr>
              <p:cNvSpPr/>
              <p:nvPr/>
            </p:nvSpPr>
            <p:spPr>
              <a:xfrm>
                <a:off x="2308137" y="3357249"/>
                <a:ext cx="190500" cy="323850"/>
              </a:xfrm>
              <a:custGeom>
                <a:avLst/>
                <a:gdLst>
                  <a:gd name="connsiteX0" fmla="*/ 44761 w 190500"/>
                  <a:gd name="connsiteY0" fmla="*/ 319081 h 323850"/>
                  <a:gd name="connsiteX1" fmla="*/ 29521 w 190500"/>
                  <a:gd name="connsiteY1" fmla="*/ 316224 h 323850"/>
                  <a:gd name="connsiteX2" fmla="*/ 10471 w 190500"/>
                  <a:gd name="connsiteY2" fmla="*/ 265741 h 323850"/>
                  <a:gd name="connsiteX3" fmla="*/ 115246 w 190500"/>
                  <a:gd name="connsiteY3" fmla="*/ 29521 h 323850"/>
                  <a:gd name="connsiteX4" fmla="*/ 165729 w 190500"/>
                  <a:gd name="connsiteY4" fmla="*/ 10471 h 323850"/>
                  <a:gd name="connsiteX5" fmla="*/ 184779 w 190500"/>
                  <a:gd name="connsiteY5" fmla="*/ 60954 h 323850"/>
                  <a:gd name="connsiteX6" fmla="*/ 80004 w 190500"/>
                  <a:gd name="connsiteY6" fmla="*/ 297174 h 323850"/>
                  <a:gd name="connsiteX7" fmla="*/ 44761 w 190500"/>
                  <a:gd name="connsiteY7" fmla="*/ 31908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323850">
                    <a:moveTo>
                      <a:pt x="44761" y="319081"/>
                    </a:moveTo>
                    <a:cubicBezTo>
                      <a:pt x="39999" y="319081"/>
                      <a:pt x="34284" y="318129"/>
                      <a:pt x="29521" y="316224"/>
                    </a:cubicBezTo>
                    <a:cubicBezTo>
                      <a:pt x="10471" y="307651"/>
                      <a:pt x="1899" y="284791"/>
                      <a:pt x="10471" y="265741"/>
                    </a:cubicBezTo>
                    <a:lnTo>
                      <a:pt x="115246" y="29521"/>
                    </a:lnTo>
                    <a:cubicBezTo>
                      <a:pt x="123819" y="10471"/>
                      <a:pt x="146679" y="1899"/>
                      <a:pt x="165729" y="10471"/>
                    </a:cubicBezTo>
                    <a:cubicBezTo>
                      <a:pt x="184779" y="19044"/>
                      <a:pt x="193351" y="41904"/>
                      <a:pt x="184779" y="60954"/>
                    </a:cubicBezTo>
                    <a:lnTo>
                      <a:pt x="80004" y="297174"/>
                    </a:lnTo>
                    <a:cubicBezTo>
                      <a:pt x="73336" y="310509"/>
                      <a:pt x="59049" y="319081"/>
                      <a:pt x="44761" y="3190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46">
                <a:extLst>
                  <a:ext uri="{FF2B5EF4-FFF2-40B4-BE49-F238E27FC236}">
                    <a16:creationId xmlns="" xmlns:a16="http://schemas.microsoft.com/office/drawing/2014/main" id="{62E63698-165F-42AC-9F8D-3A92E374AE17}"/>
                  </a:ext>
                </a:extLst>
              </p:cNvPr>
              <p:cNvSpPr/>
              <p:nvPr/>
            </p:nvSpPr>
            <p:spPr>
              <a:xfrm>
                <a:off x="1978852" y="3297522"/>
                <a:ext cx="276225" cy="390525"/>
              </a:xfrm>
              <a:custGeom>
                <a:avLst/>
                <a:gdLst>
                  <a:gd name="connsiteX0" fmla="*/ 232124 w 276225"/>
                  <a:gd name="connsiteY0" fmla="*/ 388334 h 390525"/>
                  <a:gd name="connsiteX1" fmla="*/ 199739 w 276225"/>
                  <a:gd name="connsiteY1" fmla="*/ 370236 h 390525"/>
                  <a:gd name="connsiteX2" fmla="*/ 13049 w 276225"/>
                  <a:gd name="connsiteY2" fmla="*/ 65436 h 390525"/>
                  <a:gd name="connsiteX3" fmla="*/ 25431 w 276225"/>
                  <a:gd name="connsiteY3" fmla="*/ 13049 h 390525"/>
                  <a:gd name="connsiteX4" fmla="*/ 77819 w 276225"/>
                  <a:gd name="connsiteY4" fmla="*/ 25431 h 390525"/>
                  <a:gd name="connsiteX5" fmla="*/ 264509 w 276225"/>
                  <a:gd name="connsiteY5" fmla="*/ 330231 h 390525"/>
                  <a:gd name="connsiteX6" fmla="*/ 252126 w 276225"/>
                  <a:gd name="connsiteY6" fmla="*/ 382619 h 390525"/>
                  <a:gd name="connsiteX7" fmla="*/ 232124 w 276225"/>
                  <a:gd name="connsiteY7" fmla="*/ 38833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390525">
                    <a:moveTo>
                      <a:pt x="232124" y="388334"/>
                    </a:moveTo>
                    <a:cubicBezTo>
                      <a:pt x="219741" y="388334"/>
                      <a:pt x="206406" y="381666"/>
                      <a:pt x="199739" y="370236"/>
                    </a:cubicBezTo>
                    <a:lnTo>
                      <a:pt x="13049" y="65436"/>
                    </a:lnTo>
                    <a:cubicBezTo>
                      <a:pt x="1619" y="47339"/>
                      <a:pt x="7334" y="24479"/>
                      <a:pt x="25431" y="13049"/>
                    </a:cubicBezTo>
                    <a:cubicBezTo>
                      <a:pt x="43529" y="1619"/>
                      <a:pt x="66389" y="7334"/>
                      <a:pt x="77819" y="25431"/>
                    </a:cubicBezTo>
                    <a:lnTo>
                      <a:pt x="264509" y="330231"/>
                    </a:lnTo>
                    <a:cubicBezTo>
                      <a:pt x="275939" y="348329"/>
                      <a:pt x="270224" y="371189"/>
                      <a:pt x="252126" y="382619"/>
                    </a:cubicBezTo>
                    <a:cubicBezTo>
                      <a:pt x="246411" y="386429"/>
                      <a:pt x="239744" y="388334"/>
                      <a:pt x="232124" y="388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47">
                <a:extLst>
                  <a:ext uri="{FF2B5EF4-FFF2-40B4-BE49-F238E27FC236}">
                    <a16:creationId xmlns="" xmlns:a16="http://schemas.microsoft.com/office/drawing/2014/main" id="{BC7FF2BF-C1E5-4E48-9B2D-34BD50078D07}"/>
                  </a:ext>
                </a:extLst>
              </p:cNvPr>
              <p:cNvSpPr/>
              <p:nvPr/>
            </p:nvSpPr>
            <p:spPr>
              <a:xfrm>
                <a:off x="2358468" y="3835112"/>
                <a:ext cx="485775" cy="447675"/>
              </a:xfrm>
              <a:custGeom>
                <a:avLst/>
                <a:gdLst>
                  <a:gd name="connsiteX0" fmla="*/ 444010 w 485775"/>
                  <a:gd name="connsiteY0" fmla="*/ 447961 h 447675"/>
                  <a:gd name="connsiteX1" fmla="*/ 418293 w 485775"/>
                  <a:gd name="connsiteY1" fmla="*/ 438436 h 447675"/>
                  <a:gd name="connsiteX2" fmla="*/ 19195 w 485775"/>
                  <a:gd name="connsiteY2" fmla="*/ 73628 h 447675"/>
                  <a:gd name="connsiteX3" fmla="*/ 17290 w 485775"/>
                  <a:gd name="connsiteY3" fmla="*/ 19336 h 447675"/>
                  <a:gd name="connsiteX4" fmla="*/ 71582 w 485775"/>
                  <a:gd name="connsiteY4" fmla="*/ 16478 h 447675"/>
                  <a:gd name="connsiteX5" fmla="*/ 469727 w 485775"/>
                  <a:gd name="connsiteY5" fmla="*/ 381286 h 447675"/>
                  <a:gd name="connsiteX6" fmla="*/ 471632 w 485775"/>
                  <a:gd name="connsiteY6" fmla="*/ 435578 h 447675"/>
                  <a:gd name="connsiteX7" fmla="*/ 444010 w 485775"/>
                  <a:gd name="connsiteY7" fmla="*/ 447961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775" h="447675">
                    <a:moveTo>
                      <a:pt x="444010" y="447961"/>
                    </a:moveTo>
                    <a:cubicBezTo>
                      <a:pt x="434485" y="447961"/>
                      <a:pt x="425912" y="445103"/>
                      <a:pt x="418293" y="438436"/>
                    </a:cubicBezTo>
                    <a:lnTo>
                      <a:pt x="19195" y="73628"/>
                    </a:lnTo>
                    <a:cubicBezTo>
                      <a:pt x="3955" y="59341"/>
                      <a:pt x="3002" y="35528"/>
                      <a:pt x="17290" y="19336"/>
                    </a:cubicBezTo>
                    <a:cubicBezTo>
                      <a:pt x="31577" y="4096"/>
                      <a:pt x="55390" y="3143"/>
                      <a:pt x="71582" y="16478"/>
                    </a:cubicBezTo>
                    <a:lnTo>
                      <a:pt x="469727" y="381286"/>
                    </a:lnTo>
                    <a:cubicBezTo>
                      <a:pt x="484968" y="395573"/>
                      <a:pt x="485920" y="419386"/>
                      <a:pt x="471632" y="435578"/>
                    </a:cubicBezTo>
                    <a:cubicBezTo>
                      <a:pt x="464013" y="444151"/>
                      <a:pt x="453535" y="447961"/>
                      <a:pt x="444010" y="4479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48">
                <a:extLst>
                  <a:ext uri="{FF2B5EF4-FFF2-40B4-BE49-F238E27FC236}">
                    <a16:creationId xmlns="" xmlns:a16="http://schemas.microsoft.com/office/drawing/2014/main" id="{28EB1667-222F-4937-A3D7-DAE08FDA0805}"/>
                  </a:ext>
                </a:extLst>
              </p:cNvPr>
              <p:cNvSpPr/>
              <p:nvPr/>
            </p:nvSpPr>
            <p:spPr>
              <a:xfrm>
                <a:off x="2193943" y="3884088"/>
                <a:ext cx="114300" cy="295275"/>
              </a:xfrm>
              <a:custGeom>
                <a:avLst/>
                <a:gdLst>
                  <a:gd name="connsiteX0" fmla="*/ 45607 w 114300"/>
                  <a:gd name="connsiteY0" fmla="*/ 293257 h 295275"/>
                  <a:gd name="connsiteX1" fmla="*/ 39892 w 114300"/>
                  <a:gd name="connsiteY1" fmla="*/ 293257 h 295275"/>
                  <a:gd name="connsiteX2" fmla="*/ 7507 w 114300"/>
                  <a:gd name="connsiteY2" fmla="*/ 250395 h 295275"/>
                  <a:gd name="connsiteX3" fmla="*/ 37987 w 114300"/>
                  <a:gd name="connsiteY3" fmla="*/ 39892 h 295275"/>
                  <a:gd name="connsiteX4" fmla="*/ 80850 w 114300"/>
                  <a:gd name="connsiteY4" fmla="*/ 7507 h 295275"/>
                  <a:gd name="connsiteX5" fmla="*/ 113235 w 114300"/>
                  <a:gd name="connsiteY5" fmla="*/ 50370 h 295275"/>
                  <a:gd name="connsiteX6" fmla="*/ 82755 w 114300"/>
                  <a:gd name="connsiteY6" fmla="*/ 260872 h 295275"/>
                  <a:gd name="connsiteX7" fmla="*/ 45607 w 114300"/>
                  <a:gd name="connsiteY7" fmla="*/ 293257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295275">
                    <a:moveTo>
                      <a:pt x="45607" y="293257"/>
                    </a:moveTo>
                    <a:cubicBezTo>
                      <a:pt x="43702" y="293257"/>
                      <a:pt x="41797" y="293257"/>
                      <a:pt x="39892" y="293257"/>
                    </a:cubicBezTo>
                    <a:cubicBezTo>
                      <a:pt x="18937" y="290400"/>
                      <a:pt x="4650" y="271350"/>
                      <a:pt x="7507" y="250395"/>
                    </a:cubicBezTo>
                    <a:lnTo>
                      <a:pt x="37987" y="39892"/>
                    </a:lnTo>
                    <a:cubicBezTo>
                      <a:pt x="40845" y="18937"/>
                      <a:pt x="59895" y="4650"/>
                      <a:pt x="80850" y="7507"/>
                    </a:cubicBezTo>
                    <a:cubicBezTo>
                      <a:pt x="101805" y="10365"/>
                      <a:pt x="116092" y="29415"/>
                      <a:pt x="113235" y="50370"/>
                    </a:cubicBezTo>
                    <a:lnTo>
                      <a:pt x="82755" y="260872"/>
                    </a:lnTo>
                    <a:cubicBezTo>
                      <a:pt x="80850" y="278970"/>
                      <a:pt x="64657" y="293257"/>
                      <a:pt x="45607" y="2932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49">
                <a:extLst>
                  <a:ext uri="{FF2B5EF4-FFF2-40B4-BE49-F238E27FC236}">
                    <a16:creationId xmlns="" xmlns:a16="http://schemas.microsoft.com/office/drawing/2014/main" id="{B01394FA-15EB-476B-9AE4-6C5C8F5F92AF}"/>
                  </a:ext>
                </a:extLst>
              </p:cNvPr>
              <p:cNvSpPr/>
              <p:nvPr/>
            </p:nvSpPr>
            <p:spPr>
              <a:xfrm>
                <a:off x="2393953" y="3769773"/>
                <a:ext cx="371475" cy="152400"/>
              </a:xfrm>
              <a:custGeom>
                <a:avLst/>
                <a:gdLst>
                  <a:gd name="connsiteX0" fmla="*/ 334230 w 371475"/>
                  <a:gd name="connsiteY0" fmla="*/ 153255 h 152400"/>
                  <a:gd name="connsiteX1" fmla="*/ 324705 w 371475"/>
                  <a:gd name="connsiteY1" fmla="*/ 152302 h 152400"/>
                  <a:gd name="connsiteX2" fmla="*/ 36097 w 371475"/>
                  <a:gd name="connsiteY2" fmla="*/ 81817 h 152400"/>
                  <a:gd name="connsiteX3" fmla="*/ 8475 w 371475"/>
                  <a:gd name="connsiteY3" fmla="*/ 36097 h 152400"/>
                  <a:gd name="connsiteX4" fmla="*/ 54195 w 371475"/>
                  <a:gd name="connsiteY4" fmla="*/ 8475 h 152400"/>
                  <a:gd name="connsiteX5" fmla="*/ 342802 w 371475"/>
                  <a:gd name="connsiteY5" fmla="*/ 78960 h 152400"/>
                  <a:gd name="connsiteX6" fmla="*/ 370425 w 371475"/>
                  <a:gd name="connsiteY6" fmla="*/ 124680 h 152400"/>
                  <a:gd name="connsiteX7" fmla="*/ 334230 w 371475"/>
                  <a:gd name="connsiteY7" fmla="*/ 15325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475" h="152400">
                    <a:moveTo>
                      <a:pt x="334230" y="153255"/>
                    </a:moveTo>
                    <a:cubicBezTo>
                      <a:pt x="331372" y="153255"/>
                      <a:pt x="328515" y="153255"/>
                      <a:pt x="324705" y="152302"/>
                    </a:cubicBezTo>
                    <a:lnTo>
                      <a:pt x="36097" y="81817"/>
                    </a:lnTo>
                    <a:cubicBezTo>
                      <a:pt x="16095" y="77055"/>
                      <a:pt x="2760" y="56100"/>
                      <a:pt x="8475" y="36097"/>
                    </a:cubicBezTo>
                    <a:cubicBezTo>
                      <a:pt x="13237" y="16095"/>
                      <a:pt x="34192" y="2760"/>
                      <a:pt x="54195" y="8475"/>
                    </a:cubicBezTo>
                    <a:lnTo>
                      <a:pt x="342802" y="78960"/>
                    </a:lnTo>
                    <a:cubicBezTo>
                      <a:pt x="362805" y="83722"/>
                      <a:pt x="376140" y="104677"/>
                      <a:pt x="370425" y="124680"/>
                    </a:cubicBezTo>
                    <a:cubicBezTo>
                      <a:pt x="366615" y="140872"/>
                      <a:pt x="351375" y="153255"/>
                      <a:pt x="334230" y="1532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50">
                <a:extLst>
                  <a:ext uri="{FF2B5EF4-FFF2-40B4-BE49-F238E27FC236}">
                    <a16:creationId xmlns="" xmlns:a16="http://schemas.microsoft.com/office/drawing/2014/main" id="{5E9FE05B-0347-4199-A966-F20D8F3C77E8}"/>
                  </a:ext>
                </a:extLst>
              </p:cNvPr>
              <p:cNvSpPr/>
              <p:nvPr/>
            </p:nvSpPr>
            <p:spPr>
              <a:xfrm>
                <a:off x="2386399" y="3524094"/>
                <a:ext cx="438150" cy="238125"/>
              </a:xfrm>
              <a:custGeom>
                <a:avLst/>
                <a:gdLst>
                  <a:gd name="connsiteX0" fmla="*/ 45556 w 438150"/>
                  <a:gd name="connsiteY0" fmla="*/ 232246 h 238125"/>
                  <a:gd name="connsiteX1" fmla="*/ 10314 w 438150"/>
                  <a:gd name="connsiteY1" fmla="*/ 208434 h 238125"/>
                  <a:gd name="connsiteX2" fmla="*/ 30316 w 438150"/>
                  <a:gd name="connsiteY2" fmla="*/ 158904 h 238125"/>
                  <a:gd name="connsiteX3" fmla="*/ 387504 w 438150"/>
                  <a:gd name="connsiteY3" fmla="*/ 10314 h 238125"/>
                  <a:gd name="connsiteX4" fmla="*/ 437034 w 438150"/>
                  <a:gd name="connsiteY4" fmla="*/ 30316 h 238125"/>
                  <a:gd name="connsiteX5" fmla="*/ 417031 w 438150"/>
                  <a:gd name="connsiteY5" fmla="*/ 79846 h 238125"/>
                  <a:gd name="connsiteX6" fmla="*/ 59844 w 438150"/>
                  <a:gd name="connsiteY6" fmla="*/ 229389 h 238125"/>
                  <a:gd name="connsiteX7" fmla="*/ 45556 w 438150"/>
                  <a:gd name="connsiteY7" fmla="*/ 232246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238125">
                    <a:moveTo>
                      <a:pt x="45556" y="232246"/>
                    </a:moveTo>
                    <a:cubicBezTo>
                      <a:pt x="30316" y="232246"/>
                      <a:pt x="16981" y="223674"/>
                      <a:pt x="10314" y="208434"/>
                    </a:cubicBezTo>
                    <a:cubicBezTo>
                      <a:pt x="1741" y="189384"/>
                      <a:pt x="11266" y="166524"/>
                      <a:pt x="30316" y="158904"/>
                    </a:cubicBezTo>
                    <a:lnTo>
                      <a:pt x="387504" y="10314"/>
                    </a:lnTo>
                    <a:cubicBezTo>
                      <a:pt x="406554" y="1741"/>
                      <a:pt x="429414" y="11266"/>
                      <a:pt x="437034" y="30316"/>
                    </a:cubicBezTo>
                    <a:cubicBezTo>
                      <a:pt x="445607" y="49366"/>
                      <a:pt x="436082" y="72226"/>
                      <a:pt x="417031" y="79846"/>
                    </a:cubicBezTo>
                    <a:lnTo>
                      <a:pt x="59844" y="229389"/>
                    </a:lnTo>
                    <a:cubicBezTo>
                      <a:pt x="55081" y="231294"/>
                      <a:pt x="50319" y="232246"/>
                      <a:pt x="45556" y="2322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51">
                <a:extLst>
                  <a:ext uri="{FF2B5EF4-FFF2-40B4-BE49-F238E27FC236}">
                    <a16:creationId xmlns="" xmlns:a16="http://schemas.microsoft.com/office/drawing/2014/main" id="{C4D84C85-3699-4F96-B449-9C60E9A9610E}"/>
                  </a:ext>
                </a:extLst>
              </p:cNvPr>
              <p:cNvSpPr/>
              <p:nvPr/>
            </p:nvSpPr>
            <p:spPr>
              <a:xfrm>
                <a:off x="1714723" y="4144008"/>
                <a:ext cx="240030" cy="240030"/>
              </a:xfrm>
              <a:custGeom>
                <a:avLst/>
                <a:gdLst>
                  <a:gd name="connsiteX0" fmla="*/ 120015 w 240030"/>
                  <a:gd name="connsiteY0" fmla="*/ 76200 h 240030"/>
                  <a:gd name="connsiteX1" fmla="*/ 76200 w 240030"/>
                  <a:gd name="connsiteY1" fmla="*/ 120015 h 240030"/>
                  <a:gd name="connsiteX2" fmla="*/ 120015 w 240030"/>
                  <a:gd name="connsiteY2" fmla="*/ 163830 h 240030"/>
                  <a:gd name="connsiteX3" fmla="*/ 163830 w 240030"/>
                  <a:gd name="connsiteY3" fmla="*/ 120015 h 240030"/>
                  <a:gd name="connsiteX4" fmla="*/ 120015 w 240030"/>
                  <a:gd name="connsiteY4" fmla="*/ 76200 h 240030"/>
                  <a:gd name="connsiteX5" fmla="*/ 120015 w 240030"/>
                  <a:gd name="connsiteY5" fmla="*/ 0 h 240030"/>
                  <a:gd name="connsiteX6" fmla="*/ 240030 w 240030"/>
                  <a:gd name="connsiteY6" fmla="*/ 120015 h 240030"/>
                  <a:gd name="connsiteX7" fmla="*/ 120015 w 240030"/>
                  <a:gd name="connsiteY7" fmla="*/ 240030 h 240030"/>
                  <a:gd name="connsiteX8" fmla="*/ 0 w 240030"/>
                  <a:gd name="connsiteY8" fmla="*/ 120015 h 240030"/>
                  <a:gd name="connsiteX9" fmla="*/ 120015 w 240030"/>
                  <a:gd name="connsiteY9" fmla="*/ 0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030" h="240030">
                    <a:moveTo>
                      <a:pt x="120015" y="76200"/>
                    </a:moveTo>
                    <a:cubicBezTo>
                      <a:pt x="95816" y="76200"/>
                      <a:pt x="76200" y="95816"/>
                      <a:pt x="76200" y="120015"/>
                    </a:cubicBezTo>
                    <a:cubicBezTo>
                      <a:pt x="76200" y="144213"/>
                      <a:pt x="95816" y="163830"/>
                      <a:pt x="120015" y="163830"/>
                    </a:cubicBezTo>
                    <a:cubicBezTo>
                      <a:pt x="144213" y="163830"/>
                      <a:pt x="163830" y="144213"/>
                      <a:pt x="163830" y="120015"/>
                    </a:cubicBezTo>
                    <a:cubicBezTo>
                      <a:pt x="163830" y="95816"/>
                      <a:pt x="144213" y="76200"/>
                      <a:pt x="120015" y="76200"/>
                    </a:cubicBezTo>
                    <a:close/>
                    <a:moveTo>
                      <a:pt x="120015" y="0"/>
                    </a:moveTo>
                    <a:cubicBezTo>
                      <a:pt x="186690" y="0"/>
                      <a:pt x="240030" y="53340"/>
                      <a:pt x="240030" y="120015"/>
                    </a:cubicBezTo>
                    <a:cubicBezTo>
                      <a:pt x="239077" y="185737"/>
                      <a:pt x="185737" y="240030"/>
                      <a:pt x="120015" y="240030"/>
                    </a:cubicBezTo>
                    <a:cubicBezTo>
                      <a:pt x="54292" y="240030"/>
                      <a:pt x="0" y="185737"/>
                      <a:pt x="0" y="120015"/>
                    </a:cubicBezTo>
                    <a:cubicBezTo>
                      <a:pt x="0" y="54292"/>
                      <a:pt x="53340" y="0"/>
                      <a:pt x="1200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52">
                <a:extLst>
                  <a:ext uri="{FF2B5EF4-FFF2-40B4-BE49-F238E27FC236}">
                    <a16:creationId xmlns="" xmlns:a16="http://schemas.microsoft.com/office/drawing/2014/main" id="{4B25AAF6-C31A-4AA9-855F-5CE77362B64B}"/>
                  </a:ext>
                </a:extLst>
              </p:cNvPr>
              <p:cNvSpPr/>
              <p:nvPr/>
            </p:nvSpPr>
            <p:spPr>
              <a:xfrm>
                <a:off x="1592804" y="3610609"/>
                <a:ext cx="310515" cy="310515"/>
              </a:xfrm>
              <a:custGeom>
                <a:avLst/>
                <a:gdLst>
                  <a:gd name="connsiteX0" fmla="*/ 155257 w 310515"/>
                  <a:gd name="connsiteY0" fmla="*/ 76200 h 310515"/>
                  <a:gd name="connsiteX1" fmla="*/ 76200 w 310515"/>
                  <a:gd name="connsiteY1" fmla="*/ 155257 h 310515"/>
                  <a:gd name="connsiteX2" fmla="*/ 155257 w 310515"/>
                  <a:gd name="connsiteY2" fmla="*/ 234315 h 310515"/>
                  <a:gd name="connsiteX3" fmla="*/ 234315 w 310515"/>
                  <a:gd name="connsiteY3" fmla="*/ 155257 h 310515"/>
                  <a:gd name="connsiteX4" fmla="*/ 155257 w 310515"/>
                  <a:gd name="connsiteY4" fmla="*/ 76200 h 310515"/>
                  <a:gd name="connsiteX5" fmla="*/ 155257 w 310515"/>
                  <a:gd name="connsiteY5" fmla="*/ 0 h 310515"/>
                  <a:gd name="connsiteX6" fmla="*/ 310515 w 310515"/>
                  <a:gd name="connsiteY6" fmla="*/ 155257 h 310515"/>
                  <a:gd name="connsiteX7" fmla="*/ 155257 w 310515"/>
                  <a:gd name="connsiteY7" fmla="*/ 310515 h 310515"/>
                  <a:gd name="connsiteX8" fmla="*/ 0 w 310515"/>
                  <a:gd name="connsiteY8" fmla="*/ 155257 h 310515"/>
                  <a:gd name="connsiteX9" fmla="*/ 155257 w 310515"/>
                  <a:gd name="connsiteY9" fmla="*/ 0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515" h="310515">
                    <a:moveTo>
                      <a:pt x="155257" y="76200"/>
                    </a:moveTo>
                    <a:cubicBezTo>
                      <a:pt x="111595" y="76200"/>
                      <a:pt x="76200" y="111595"/>
                      <a:pt x="76200" y="155257"/>
                    </a:cubicBezTo>
                    <a:cubicBezTo>
                      <a:pt x="76200" y="198920"/>
                      <a:pt x="111595" y="234315"/>
                      <a:pt x="155257" y="234315"/>
                    </a:cubicBezTo>
                    <a:cubicBezTo>
                      <a:pt x="198920" y="234315"/>
                      <a:pt x="234315" y="198920"/>
                      <a:pt x="234315" y="155257"/>
                    </a:cubicBezTo>
                    <a:cubicBezTo>
                      <a:pt x="234315" y="111595"/>
                      <a:pt x="198920" y="76200"/>
                      <a:pt x="155257" y="76200"/>
                    </a:cubicBezTo>
                    <a:close/>
                    <a:moveTo>
                      <a:pt x="155257" y="0"/>
                    </a:moveTo>
                    <a:cubicBezTo>
                      <a:pt x="240982" y="0"/>
                      <a:pt x="310515" y="69532"/>
                      <a:pt x="310515" y="155257"/>
                    </a:cubicBezTo>
                    <a:cubicBezTo>
                      <a:pt x="310515" y="240982"/>
                      <a:pt x="240982" y="310515"/>
                      <a:pt x="155257" y="310515"/>
                    </a:cubicBezTo>
                    <a:cubicBezTo>
                      <a:pt x="69532" y="310515"/>
                      <a:pt x="0" y="240982"/>
                      <a:pt x="0" y="155257"/>
                    </a:cubicBezTo>
                    <a:cubicBezTo>
                      <a:pt x="0" y="69532"/>
                      <a:pt x="69532" y="0"/>
                      <a:pt x="1552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53">
                <a:extLst>
                  <a:ext uri="{FF2B5EF4-FFF2-40B4-BE49-F238E27FC236}">
                    <a16:creationId xmlns="" xmlns:a16="http://schemas.microsoft.com/office/drawing/2014/main" id="{3D36B7EB-B1FE-4947-AFFE-9F673810F6EB}"/>
                  </a:ext>
                </a:extLst>
              </p:cNvPr>
              <p:cNvSpPr/>
              <p:nvPr/>
            </p:nvSpPr>
            <p:spPr>
              <a:xfrm>
                <a:off x="1794733" y="3071493"/>
                <a:ext cx="327660" cy="328612"/>
              </a:xfrm>
              <a:custGeom>
                <a:avLst/>
                <a:gdLst>
                  <a:gd name="connsiteX0" fmla="*/ 163830 w 327660"/>
                  <a:gd name="connsiteY0" fmla="*/ 76200 h 328612"/>
                  <a:gd name="connsiteX1" fmla="*/ 76200 w 327660"/>
                  <a:gd name="connsiteY1" fmla="*/ 163830 h 328612"/>
                  <a:gd name="connsiteX2" fmla="*/ 163830 w 327660"/>
                  <a:gd name="connsiteY2" fmla="*/ 251460 h 328612"/>
                  <a:gd name="connsiteX3" fmla="*/ 251460 w 327660"/>
                  <a:gd name="connsiteY3" fmla="*/ 163830 h 328612"/>
                  <a:gd name="connsiteX4" fmla="*/ 163830 w 327660"/>
                  <a:gd name="connsiteY4" fmla="*/ 76200 h 328612"/>
                  <a:gd name="connsiteX5" fmla="*/ 163830 w 327660"/>
                  <a:gd name="connsiteY5" fmla="*/ 0 h 328612"/>
                  <a:gd name="connsiteX6" fmla="*/ 327660 w 327660"/>
                  <a:gd name="connsiteY6" fmla="*/ 163830 h 328612"/>
                  <a:gd name="connsiteX7" fmla="*/ 163830 w 327660"/>
                  <a:gd name="connsiteY7" fmla="*/ 328612 h 328612"/>
                  <a:gd name="connsiteX8" fmla="*/ 0 w 327660"/>
                  <a:gd name="connsiteY8" fmla="*/ 164782 h 328612"/>
                  <a:gd name="connsiteX9" fmla="*/ 163830 w 327660"/>
                  <a:gd name="connsiteY9" fmla="*/ 0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660" h="328612">
                    <a:moveTo>
                      <a:pt x="163830" y="76200"/>
                    </a:moveTo>
                    <a:cubicBezTo>
                      <a:pt x="115252" y="76200"/>
                      <a:pt x="76200" y="115252"/>
                      <a:pt x="76200" y="163830"/>
                    </a:cubicBezTo>
                    <a:cubicBezTo>
                      <a:pt x="76200" y="212407"/>
                      <a:pt x="115252" y="251460"/>
                      <a:pt x="163830" y="251460"/>
                    </a:cubicBezTo>
                    <a:cubicBezTo>
                      <a:pt x="212407" y="251460"/>
                      <a:pt x="251460" y="212407"/>
                      <a:pt x="251460" y="163830"/>
                    </a:cubicBezTo>
                    <a:cubicBezTo>
                      <a:pt x="251460" y="115252"/>
                      <a:pt x="212407" y="76200"/>
                      <a:pt x="163830" y="76200"/>
                    </a:cubicBezTo>
                    <a:close/>
                    <a:moveTo>
                      <a:pt x="163830" y="0"/>
                    </a:moveTo>
                    <a:cubicBezTo>
                      <a:pt x="254317" y="0"/>
                      <a:pt x="327660" y="73342"/>
                      <a:pt x="327660" y="163830"/>
                    </a:cubicBezTo>
                    <a:cubicBezTo>
                      <a:pt x="327660" y="254317"/>
                      <a:pt x="254317" y="328612"/>
                      <a:pt x="163830" y="328612"/>
                    </a:cubicBezTo>
                    <a:cubicBezTo>
                      <a:pt x="73342" y="328612"/>
                      <a:pt x="0" y="255270"/>
                      <a:pt x="0" y="164782"/>
                    </a:cubicBezTo>
                    <a:cubicBezTo>
                      <a:pt x="0" y="73342"/>
                      <a:pt x="73342" y="0"/>
                      <a:pt x="1638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54">
                <a:extLst>
                  <a:ext uri="{FF2B5EF4-FFF2-40B4-BE49-F238E27FC236}">
                    <a16:creationId xmlns="" xmlns:a16="http://schemas.microsoft.com/office/drawing/2014/main" id="{5AAB728E-10AB-4C4F-84A5-BFA5B811F93D}"/>
                  </a:ext>
                </a:extLst>
              </p:cNvPr>
              <p:cNvSpPr/>
              <p:nvPr/>
            </p:nvSpPr>
            <p:spPr>
              <a:xfrm>
                <a:off x="2329086" y="3071493"/>
                <a:ext cx="381000" cy="381000"/>
              </a:xfrm>
              <a:custGeom>
                <a:avLst/>
                <a:gdLst>
                  <a:gd name="connsiteX0" fmla="*/ 190500 w 381000"/>
                  <a:gd name="connsiteY0" fmla="*/ 76200 h 381000"/>
                  <a:gd name="connsiteX1" fmla="*/ 76200 w 381000"/>
                  <a:gd name="connsiteY1" fmla="*/ 190500 h 381000"/>
                  <a:gd name="connsiteX2" fmla="*/ 190500 w 381000"/>
                  <a:gd name="connsiteY2" fmla="*/ 304800 h 381000"/>
                  <a:gd name="connsiteX3" fmla="*/ 304800 w 381000"/>
                  <a:gd name="connsiteY3" fmla="*/ 190500 h 381000"/>
                  <a:gd name="connsiteX4" fmla="*/ 190500 w 381000"/>
                  <a:gd name="connsiteY4" fmla="*/ 76200 h 381000"/>
                  <a:gd name="connsiteX5" fmla="*/ 190500 w 381000"/>
                  <a:gd name="connsiteY5" fmla="*/ 0 h 381000"/>
                  <a:gd name="connsiteX6" fmla="*/ 381000 w 381000"/>
                  <a:gd name="connsiteY6" fmla="*/ 190500 h 381000"/>
                  <a:gd name="connsiteX7" fmla="*/ 190500 w 381000"/>
                  <a:gd name="connsiteY7" fmla="*/ 381000 h 381000"/>
                  <a:gd name="connsiteX8" fmla="*/ 0 w 381000"/>
                  <a:gd name="connsiteY8" fmla="*/ 190500 h 381000"/>
                  <a:gd name="connsiteX9" fmla="*/ 190500 w 381000"/>
                  <a:gd name="connsiteY9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381000">
                    <a:moveTo>
                      <a:pt x="190500" y="76200"/>
                    </a:moveTo>
                    <a:cubicBezTo>
                      <a:pt x="127635" y="76200"/>
                      <a:pt x="76200" y="127635"/>
                      <a:pt x="76200" y="190500"/>
                    </a:cubicBezTo>
                    <a:cubicBezTo>
                      <a:pt x="76200" y="253365"/>
                      <a:pt x="127635" y="304800"/>
                      <a:pt x="190500" y="304800"/>
                    </a:cubicBezTo>
                    <a:cubicBezTo>
                      <a:pt x="253365" y="304800"/>
                      <a:pt x="304800" y="253365"/>
                      <a:pt x="304800" y="190500"/>
                    </a:cubicBezTo>
                    <a:cubicBezTo>
                      <a:pt x="304800" y="127635"/>
                      <a:pt x="253365" y="76200"/>
                      <a:pt x="190500" y="76200"/>
                    </a:cubicBezTo>
                    <a:close/>
                    <a:moveTo>
                      <a:pt x="190500" y="0"/>
                    </a:moveTo>
                    <a:cubicBezTo>
                      <a:pt x="295275" y="0"/>
                      <a:pt x="381000" y="85725"/>
                      <a:pt x="381000" y="190500"/>
                    </a:cubicBezTo>
                    <a:cubicBezTo>
                      <a:pt x="381000" y="295275"/>
                      <a:pt x="295275" y="381000"/>
                      <a:pt x="190500" y="381000"/>
                    </a:cubicBezTo>
                    <a:cubicBezTo>
                      <a:pt x="85725" y="381000"/>
                      <a:pt x="0" y="295275"/>
                      <a:pt x="0" y="190500"/>
                    </a:cubicBezTo>
                    <a:cubicBezTo>
                      <a:pt x="0" y="85725"/>
                      <a:pt x="85725" y="0"/>
                      <a:pt x="1905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55">
                <a:extLst>
                  <a:ext uri="{FF2B5EF4-FFF2-40B4-BE49-F238E27FC236}">
                    <a16:creationId xmlns="" xmlns:a16="http://schemas.microsoft.com/office/drawing/2014/main" id="{904B6AF7-FC08-4BC2-BCE0-5C86AB7F6F2B}"/>
                  </a:ext>
                </a:extLst>
              </p:cNvPr>
              <p:cNvSpPr/>
              <p:nvPr/>
            </p:nvSpPr>
            <p:spPr>
              <a:xfrm>
                <a:off x="2100486" y="3586796"/>
                <a:ext cx="381000" cy="381000"/>
              </a:xfrm>
              <a:custGeom>
                <a:avLst/>
                <a:gdLst>
                  <a:gd name="connsiteX0" fmla="*/ 190500 w 381000"/>
                  <a:gd name="connsiteY0" fmla="*/ 76200 h 381000"/>
                  <a:gd name="connsiteX1" fmla="*/ 76200 w 381000"/>
                  <a:gd name="connsiteY1" fmla="*/ 190500 h 381000"/>
                  <a:gd name="connsiteX2" fmla="*/ 190500 w 381000"/>
                  <a:gd name="connsiteY2" fmla="*/ 304800 h 381000"/>
                  <a:gd name="connsiteX3" fmla="*/ 304800 w 381000"/>
                  <a:gd name="connsiteY3" fmla="*/ 190500 h 381000"/>
                  <a:gd name="connsiteX4" fmla="*/ 190500 w 381000"/>
                  <a:gd name="connsiteY4" fmla="*/ 76200 h 381000"/>
                  <a:gd name="connsiteX5" fmla="*/ 190500 w 381000"/>
                  <a:gd name="connsiteY5" fmla="*/ 0 h 381000"/>
                  <a:gd name="connsiteX6" fmla="*/ 381000 w 381000"/>
                  <a:gd name="connsiteY6" fmla="*/ 190500 h 381000"/>
                  <a:gd name="connsiteX7" fmla="*/ 190500 w 381000"/>
                  <a:gd name="connsiteY7" fmla="*/ 381000 h 381000"/>
                  <a:gd name="connsiteX8" fmla="*/ 0 w 381000"/>
                  <a:gd name="connsiteY8" fmla="*/ 190500 h 381000"/>
                  <a:gd name="connsiteX9" fmla="*/ 190500 w 381000"/>
                  <a:gd name="connsiteY9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381000">
                    <a:moveTo>
                      <a:pt x="190500" y="76200"/>
                    </a:moveTo>
                    <a:cubicBezTo>
                      <a:pt x="127635" y="76200"/>
                      <a:pt x="76200" y="127635"/>
                      <a:pt x="76200" y="190500"/>
                    </a:cubicBezTo>
                    <a:cubicBezTo>
                      <a:pt x="76200" y="253365"/>
                      <a:pt x="127635" y="304800"/>
                      <a:pt x="190500" y="304800"/>
                    </a:cubicBezTo>
                    <a:cubicBezTo>
                      <a:pt x="253365" y="304800"/>
                      <a:pt x="304800" y="253365"/>
                      <a:pt x="304800" y="190500"/>
                    </a:cubicBezTo>
                    <a:cubicBezTo>
                      <a:pt x="304800" y="127635"/>
                      <a:pt x="253365" y="76200"/>
                      <a:pt x="190500" y="76200"/>
                    </a:cubicBezTo>
                    <a:close/>
                    <a:moveTo>
                      <a:pt x="190500" y="0"/>
                    </a:moveTo>
                    <a:cubicBezTo>
                      <a:pt x="295275" y="0"/>
                      <a:pt x="381000" y="85725"/>
                      <a:pt x="381000" y="190500"/>
                    </a:cubicBezTo>
                    <a:cubicBezTo>
                      <a:pt x="381000" y="295275"/>
                      <a:pt x="295275" y="381000"/>
                      <a:pt x="190500" y="381000"/>
                    </a:cubicBezTo>
                    <a:cubicBezTo>
                      <a:pt x="85725" y="381000"/>
                      <a:pt x="0" y="295275"/>
                      <a:pt x="0" y="190500"/>
                    </a:cubicBezTo>
                    <a:cubicBezTo>
                      <a:pt x="0" y="85725"/>
                      <a:pt x="85725" y="0"/>
                      <a:pt x="1905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60">
                <a:extLst>
                  <a:ext uri="{FF2B5EF4-FFF2-40B4-BE49-F238E27FC236}">
                    <a16:creationId xmlns="" xmlns:a16="http://schemas.microsoft.com/office/drawing/2014/main" id="{507A53DD-9524-4385-9142-D1205C759B03}"/>
                  </a:ext>
                </a:extLst>
              </p:cNvPr>
              <p:cNvSpPr/>
              <p:nvPr/>
            </p:nvSpPr>
            <p:spPr>
              <a:xfrm>
                <a:off x="2069053" y="4099241"/>
                <a:ext cx="308610" cy="308610"/>
              </a:xfrm>
              <a:custGeom>
                <a:avLst/>
                <a:gdLst>
                  <a:gd name="connsiteX0" fmla="*/ 154305 w 308610"/>
                  <a:gd name="connsiteY0" fmla="*/ 76200 h 308610"/>
                  <a:gd name="connsiteX1" fmla="*/ 76200 w 308610"/>
                  <a:gd name="connsiteY1" fmla="*/ 154305 h 308610"/>
                  <a:gd name="connsiteX2" fmla="*/ 154305 w 308610"/>
                  <a:gd name="connsiteY2" fmla="*/ 232410 h 308610"/>
                  <a:gd name="connsiteX3" fmla="*/ 232410 w 308610"/>
                  <a:gd name="connsiteY3" fmla="*/ 154305 h 308610"/>
                  <a:gd name="connsiteX4" fmla="*/ 154305 w 308610"/>
                  <a:gd name="connsiteY4" fmla="*/ 76200 h 308610"/>
                  <a:gd name="connsiteX5" fmla="*/ 154305 w 308610"/>
                  <a:gd name="connsiteY5" fmla="*/ 0 h 308610"/>
                  <a:gd name="connsiteX6" fmla="*/ 308610 w 308610"/>
                  <a:gd name="connsiteY6" fmla="*/ 154305 h 308610"/>
                  <a:gd name="connsiteX7" fmla="*/ 154305 w 308610"/>
                  <a:gd name="connsiteY7" fmla="*/ 308610 h 308610"/>
                  <a:gd name="connsiteX8" fmla="*/ 0 w 308610"/>
                  <a:gd name="connsiteY8" fmla="*/ 154305 h 308610"/>
                  <a:gd name="connsiteX9" fmla="*/ 154305 w 308610"/>
                  <a:gd name="connsiteY9" fmla="*/ 0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610" h="308610">
                    <a:moveTo>
                      <a:pt x="154305" y="76200"/>
                    </a:moveTo>
                    <a:cubicBezTo>
                      <a:pt x="111442" y="76200"/>
                      <a:pt x="76200" y="111442"/>
                      <a:pt x="76200" y="154305"/>
                    </a:cubicBezTo>
                    <a:cubicBezTo>
                      <a:pt x="76200" y="197167"/>
                      <a:pt x="111442" y="232410"/>
                      <a:pt x="154305" y="232410"/>
                    </a:cubicBezTo>
                    <a:cubicBezTo>
                      <a:pt x="197167" y="232410"/>
                      <a:pt x="232410" y="197167"/>
                      <a:pt x="232410" y="154305"/>
                    </a:cubicBezTo>
                    <a:cubicBezTo>
                      <a:pt x="231457" y="111442"/>
                      <a:pt x="197167" y="76200"/>
                      <a:pt x="154305" y="76200"/>
                    </a:cubicBezTo>
                    <a:close/>
                    <a:moveTo>
                      <a:pt x="154305" y="0"/>
                    </a:moveTo>
                    <a:cubicBezTo>
                      <a:pt x="239077" y="0"/>
                      <a:pt x="308610" y="69532"/>
                      <a:pt x="308610" y="154305"/>
                    </a:cubicBezTo>
                    <a:cubicBezTo>
                      <a:pt x="307657" y="239077"/>
                      <a:pt x="239077" y="308610"/>
                      <a:pt x="154305" y="308610"/>
                    </a:cubicBezTo>
                    <a:cubicBezTo>
                      <a:pt x="69532" y="308610"/>
                      <a:pt x="0" y="239077"/>
                      <a:pt x="0" y="154305"/>
                    </a:cubicBezTo>
                    <a:cubicBezTo>
                      <a:pt x="0" y="69532"/>
                      <a:pt x="69532" y="0"/>
                      <a:pt x="1543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61">
                <a:extLst>
                  <a:ext uri="{FF2B5EF4-FFF2-40B4-BE49-F238E27FC236}">
                    <a16:creationId xmlns="" xmlns:a16="http://schemas.microsoft.com/office/drawing/2014/main" id="{C0BA78C9-D43F-456F-8BBE-BF8AC8D5EC56}"/>
                  </a:ext>
                </a:extLst>
              </p:cNvPr>
              <p:cNvSpPr/>
              <p:nvPr/>
            </p:nvSpPr>
            <p:spPr>
              <a:xfrm>
                <a:off x="2744376" y="4183061"/>
                <a:ext cx="224790" cy="224790"/>
              </a:xfrm>
              <a:custGeom>
                <a:avLst/>
                <a:gdLst>
                  <a:gd name="connsiteX0" fmla="*/ 112395 w 224790"/>
                  <a:gd name="connsiteY0" fmla="*/ 76200 h 224790"/>
                  <a:gd name="connsiteX1" fmla="*/ 76200 w 224790"/>
                  <a:gd name="connsiteY1" fmla="*/ 112395 h 224790"/>
                  <a:gd name="connsiteX2" fmla="*/ 112395 w 224790"/>
                  <a:gd name="connsiteY2" fmla="*/ 148590 h 224790"/>
                  <a:gd name="connsiteX3" fmla="*/ 148590 w 224790"/>
                  <a:gd name="connsiteY3" fmla="*/ 112395 h 224790"/>
                  <a:gd name="connsiteX4" fmla="*/ 112395 w 224790"/>
                  <a:gd name="connsiteY4" fmla="*/ 76200 h 224790"/>
                  <a:gd name="connsiteX5" fmla="*/ 112395 w 224790"/>
                  <a:gd name="connsiteY5" fmla="*/ 0 h 224790"/>
                  <a:gd name="connsiteX6" fmla="*/ 224790 w 224790"/>
                  <a:gd name="connsiteY6" fmla="*/ 112395 h 224790"/>
                  <a:gd name="connsiteX7" fmla="*/ 112395 w 224790"/>
                  <a:gd name="connsiteY7" fmla="*/ 224790 h 224790"/>
                  <a:gd name="connsiteX8" fmla="*/ 0 w 224790"/>
                  <a:gd name="connsiteY8" fmla="*/ 112395 h 224790"/>
                  <a:gd name="connsiteX9" fmla="*/ 112395 w 224790"/>
                  <a:gd name="connsiteY9" fmla="*/ 0 h 22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790" h="224790">
                    <a:moveTo>
                      <a:pt x="112395" y="76200"/>
                    </a:moveTo>
                    <a:cubicBezTo>
                      <a:pt x="92405" y="76200"/>
                      <a:pt x="76200" y="92405"/>
                      <a:pt x="76200" y="112395"/>
                    </a:cubicBezTo>
                    <a:cubicBezTo>
                      <a:pt x="76200" y="132385"/>
                      <a:pt x="92405" y="148590"/>
                      <a:pt x="112395" y="148590"/>
                    </a:cubicBezTo>
                    <a:cubicBezTo>
                      <a:pt x="132385" y="148590"/>
                      <a:pt x="148590" y="132385"/>
                      <a:pt x="148590" y="112395"/>
                    </a:cubicBezTo>
                    <a:cubicBezTo>
                      <a:pt x="148590" y="92405"/>
                      <a:pt x="132385" y="76200"/>
                      <a:pt x="112395" y="76200"/>
                    </a:cubicBezTo>
                    <a:close/>
                    <a:moveTo>
                      <a:pt x="112395" y="0"/>
                    </a:moveTo>
                    <a:cubicBezTo>
                      <a:pt x="174307" y="0"/>
                      <a:pt x="224790" y="50482"/>
                      <a:pt x="224790" y="112395"/>
                    </a:cubicBezTo>
                    <a:cubicBezTo>
                      <a:pt x="224790" y="174307"/>
                      <a:pt x="174307" y="224790"/>
                      <a:pt x="112395" y="224790"/>
                    </a:cubicBezTo>
                    <a:cubicBezTo>
                      <a:pt x="50482" y="224790"/>
                      <a:pt x="0" y="174307"/>
                      <a:pt x="0" y="112395"/>
                    </a:cubicBezTo>
                    <a:cubicBezTo>
                      <a:pt x="0" y="50482"/>
                      <a:pt x="50482" y="0"/>
                      <a:pt x="11239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62">
                <a:extLst>
                  <a:ext uri="{FF2B5EF4-FFF2-40B4-BE49-F238E27FC236}">
                    <a16:creationId xmlns="" xmlns:a16="http://schemas.microsoft.com/office/drawing/2014/main" id="{8407B605-9FB5-4677-B96B-3446AFA3053E}"/>
                  </a:ext>
                </a:extLst>
              </p:cNvPr>
              <p:cNvSpPr/>
              <p:nvPr/>
            </p:nvSpPr>
            <p:spPr>
              <a:xfrm>
                <a:off x="2687226" y="3763008"/>
                <a:ext cx="297180" cy="297180"/>
              </a:xfrm>
              <a:custGeom>
                <a:avLst/>
                <a:gdLst>
                  <a:gd name="connsiteX0" fmla="*/ 148590 w 297180"/>
                  <a:gd name="connsiteY0" fmla="*/ 75248 h 297180"/>
                  <a:gd name="connsiteX1" fmla="*/ 76200 w 297180"/>
                  <a:gd name="connsiteY1" fmla="*/ 147638 h 297180"/>
                  <a:gd name="connsiteX2" fmla="*/ 148590 w 297180"/>
                  <a:gd name="connsiteY2" fmla="*/ 220028 h 297180"/>
                  <a:gd name="connsiteX3" fmla="*/ 220980 w 297180"/>
                  <a:gd name="connsiteY3" fmla="*/ 147638 h 297180"/>
                  <a:gd name="connsiteX4" fmla="*/ 148590 w 297180"/>
                  <a:gd name="connsiteY4" fmla="*/ 75248 h 297180"/>
                  <a:gd name="connsiteX5" fmla="*/ 148590 w 297180"/>
                  <a:gd name="connsiteY5" fmla="*/ 0 h 297180"/>
                  <a:gd name="connsiteX6" fmla="*/ 297180 w 297180"/>
                  <a:gd name="connsiteY6" fmla="*/ 148590 h 297180"/>
                  <a:gd name="connsiteX7" fmla="*/ 148590 w 297180"/>
                  <a:gd name="connsiteY7" fmla="*/ 297180 h 297180"/>
                  <a:gd name="connsiteX8" fmla="*/ 0 w 297180"/>
                  <a:gd name="connsiteY8" fmla="*/ 148590 h 297180"/>
                  <a:gd name="connsiteX9" fmla="*/ 148590 w 297180"/>
                  <a:gd name="connsiteY9" fmla="*/ 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180" h="297180">
                    <a:moveTo>
                      <a:pt x="148590" y="75248"/>
                    </a:moveTo>
                    <a:cubicBezTo>
                      <a:pt x="108610" y="75248"/>
                      <a:pt x="76200" y="107658"/>
                      <a:pt x="76200" y="147638"/>
                    </a:cubicBezTo>
                    <a:cubicBezTo>
                      <a:pt x="76200" y="187618"/>
                      <a:pt x="108610" y="220028"/>
                      <a:pt x="148590" y="220028"/>
                    </a:cubicBezTo>
                    <a:cubicBezTo>
                      <a:pt x="188570" y="220028"/>
                      <a:pt x="220980" y="187618"/>
                      <a:pt x="220980" y="147638"/>
                    </a:cubicBezTo>
                    <a:cubicBezTo>
                      <a:pt x="220980" y="107658"/>
                      <a:pt x="188570" y="75248"/>
                      <a:pt x="148590" y="75248"/>
                    </a:cubicBezTo>
                    <a:close/>
                    <a:moveTo>
                      <a:pt x="148590" y="0"/>
                    </a:moveTo>
                    <a:cubicBezTo>
                      <a:pt x="230505" y="0"/>
                      <a:pt x="297180" y="66675"/>
                      <a:pt x="297180" y="148590"/>
                    </a:cubicBezTo>
                    <a:cubicBezTo>
                      <a:pt x="297180" y="230505"/>
                      <a:pt x="230505" y="297180"/>
                      <a:pt x="148590" y="297180"/>
                    </a:cubicBezTo>
                    <a:cubicBezTo>
                      <a:pt x="66675" y="297180"/>
                      <a:pt x="0" y="230505"/>
                      <a:pt x="0" y="148590"/>
                    </a:cubicBezTo>
                    <a:cubicBezTo>
                      <a:pt x="0" y="66675"/>
                      <a:pt x="66675" y="0"/>
                      <a:pt x="14859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63">
                <a:extLst>
                  <a:ext uri="{FF2B5EF4-FFF2-40B4-BE49-F238E27FC236}">
                    <a16:creationId xmlns="" xmlns:a16="http://schemas.microsoft.com/office/drawing/2014/main" id="{E68D2704-84CF-4B15-8DBB-E3407027FFC5}"/>
                  </a:ext>
                </a:extLst>
              </p:cNvPr>
              <p:cNvSpPr/>
              <p:nvPr/>
            </p:nvSpPr>
            <p:spPr>
              <a:xfrm>
                <a:off x="2744377" y="3418204"/>
                <a:ext cx="238125" cy="238125"/>
              </a:xfrm>
              <a:custGeom>
                <a:avLst/>
                <a:gdLst>
                  <a:gd name="connsiteX0" fmla="*/ 119062 w 238125"/>
                  <a:gd name="connsiteY0" fmla="*/ 77153 h 238125"/>
                  <a:gd name="connsiteX1" fmla="*/ 76200 w 238125"/>
                  <a:gd name="connsiteY1" fmla="*/ 120015 h 238125"/>
                  <a:gd name="connsiteX2" fmla="*/ 119062 w 238125"/>
                  <a:gd name="connsiteY2" fmla="*/ 162878 h 238125"/>
                  <a:gd name="connsiteX3" fmla="*/ 161925 w 238125"/>
                  <a:gd name="connsiteY3" fmla="*/ 120015 h 238125"/>
                  <a:gd name="connsiteX4" fmla="*/ 119062 w 238125"/>
                  <a:gd name="connsiteY4" fmla="*/ 77153 h 238125"/>
                  <a:gd name="connsiteX5" fmla="*/ 119062 w 238125"/>
                  <a:gd name="connsiteY5" fmla="*/ 0 h 238125"/>
                  <a:gd name="connsiteX6" fmla="*/ 238125 w 238125"/>
                  <a:gd name="connsiteY6" fmla="*/ 119062 h 238125"/>
                  <a:gd name="connsiteX7" fmla="*/ 119062 w 238125"/>
                  <a:gd name="connsiteY7" fmla="*/ 238125 h 238125"/>
                  <a:gd name="connsiteX8" fmla="*/ 0 w 238125"/>
                  <a:gd name="connsiteY8" fmla="*/ 119062 h 238125"/>
                  <a:gd name="connsiteX9" fmla="*/ 119062 w 238125"/>
                  <a:gd name="connsiteY9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19062" y="77153"/>
                    </a:moveTo>
                    <a:cubicBezTo>
                      <a:pt x="95390" y="77153"/>
                      <a:pt x="76200" y="96343"/>
                      <a:pt x="76200" y="120015"/>
                    </a:cubicBezTo>
                    <a:cubicBezTo>
                      <a:pt x="76200" y="143688"/>
                      <a:pt x="95390" y="162878"/>
                      <a:pt x="119062" y="162878"/>
                    </a:cubicBezTo>
                    <a:cubicBezTo>
                      <a:pt x="142734" y="162878"/>
                      <a:pt x="161925" y="143688"/>
                      <a:pt x="161925" y="120015"/>
                    </a:cubicBezTo>
                    <a:cubicBezTo>
                      <a:pt x="161925" y="96343"/>
                      <a:pt x="142734" y="77153"/>
                      <a:pt x="119062" y="77153"/>
                    </a:cubicBezTo>
                    <a:close/>
                    <a:moveTo>
                      <a:pt x="119062" y="0"/>
                    </a:moveTo>
                    <a:cubicBezTo>
                      <a:pt x="184785" y="0"/>
                      <a:pt x="238125" y="53340"/>
                      <a:pt x="238125" y="119062"/>
                    </a:cubicBezTo>
                    <a:cubicBezTo>
                      <a:pt x="237172" y="184785"/>
                      <a:pt x="183832" y="238125"/>
                      <a:pt x="119062" y="238125"/>
                    </a:cubicBezTo>
                    <a:cubicBezTo>
                      <a:pt x="53340" y="238125"/>
                      <a:pt x="0" y="184785"/>
                      <a:pt x="0" y="119062"/>
                    </a:cubicBezTo>
                    <a:cubicBezTo>
                      <a:pt x="0" y="53340"/>
                      <a:pt x="53340" y="0"/>
                      <a:pt x="11906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4176457" y="2178600"/>
            <a:ext cx="3784496" cy="1111253"/>
            <a:chOff x="3516524" y="2417990"/>
            <a:chExt cx="3784496" cy="1111253"/>
          </a:xfrm>
        </p:grpSpPr>
        <p:sp>
          <p:nvSpPr>
            <p:cNvPr id="107" name="Rechteck 106">
              <a:extLst>
                <a:ext uri="{FF2B5EF4-FFF2-40B4-BE49-F238E27FC236}">
                  <a16:creationId xmlns="" xmlns:a16="http://schemas.microsoft.com/office/drawing/2014/main" id="{78B911CE-FB63-4C40-8D8D-1D76535518C4}"/>
                </a:ext>
              </a:extLst>
            </p:cNvPr>
            <p:cNvSpPr/>
            <p:nvPr/>
          </p:nvSpPr>
          <p:spPr>
            <a:xfrm>
              <a:off x="3996958" y="2975245"/>
              <a:ext cx="33040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de-DE" sz="1100" dirty="0"/>
                <a:t>Auf Wunsch </a:t>
              </a:r>
              <a:r>
                <a:rPr lang="de-DE" sz="1100" dirty="0" smtClean="0"/>
                <a:t>benutzerdefiniertes Sensorboard </a:t>
              </a:r>
              <a:r>
                <a:rPr lang="de-DE" sz="1100" dirty="0"/>
                <a:t>entwickeln und über die </a:t>
              </a:r>
              <a:r>
                <a:rPr lang="de-DE" sz="1100" dirty="0" smtClean="0"/>
                <a:t>UART Schnittstelle </a:t>
              </a:r>
              <a:r>
                <a:rPr lang="de-DE" sz="1100" dirty="0"/>
                <a:t>mit dem Modem </a:t>
              </a:r>
              <a:r>
                <a:rPr lang="de-DE" sz="1100" dirty="0" smtClean="0"/>
                <a:t>verknüpfen </a:t>
              </a:r>
              <a:endParaRPr lang="de-DE" sz="11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="" xmlns:a16="http://schemas.microsoft.com/office/drawing/2014/main" id="{2E9BB1A3-8712-4B92-B0AE-07CA1ABCD29E}"/>
                </a:ext>
              </a:extLst>
            </p:cNvPr>
            <p:cNvSpPr/>
            <p:nvPr/>
          </p:nvSpPr>
          <p:spPr>
            <a:xfrm>
              <a:off x="3516524" y="2417990"/>
              <a:ext cx="3313646" cy="5572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t" anchorCtr="0">
              <a:noAutofit/>
            </a:bodyPr>
            <a:lstStyle/>
            <a:p>
              <a:pPr>
                <a:spcAft>
                  <a:spcPts val="600"/>
                </a:spcAft>
                <a:buClr>
                  <a:schemeClr val="bg1"/>
                </a:buClr>
              </a:pPr>
              <a:r>
                <a:rPr lang="de-DE" sz="1600" b="1" dirty="0">
                  <a:solidFill>
                    <a:schemeClr val="accent1"/>
                  </a:solidFill>
                </a:rPr>
                <a:t>Sensorboard entwickeln und mit </a:t>
              </a:r>
              <a:br>
                <a:rPr lang="de-DE" sz="1600" b="1" dirty="0">
                  <a:solidFill>
                    <a:schemeClr val="accent1"/>
                  </a:solidFill>
                </a:rPr>
              </a:br>
              <a:r>
                <a:rPr lang="de-DE" sz="1600" b="1" dirty="0">
                  <a:solidFill>
                    <a:schemeClr val="accent1"/>
                  </a:solidFill>
                </a:rPr>
                <a:t>dem Modem verknüpfen </a:t>
              </a:r>
              <a:r>
                <a:rPr lang="de-DE" sz="1600" dirty="0">
                  <a:solidFill>
                    <a:schemeClr val="accent1"/>
                  </a:solidFill>
                </a:rPr>
                <a:t/>
              </a:r>
              <a:br>
                <a:rPr lang="de-DE" sz="1600" dirty="0">
                  <a:solidFill>
                    <a:schemeClr val="accent1"/>
                  </a:solidFill>
                </a:rPr>
              </a:br>
              <a:endParaRPr lang="de-DE" sz="1600" dirty="0">
                <a:solidFill>
                  <a:schemeClr val="accent1"/>
                </a:solidFill>
              </a:endParaRPr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="" xmlns:a16="http://schemas.microsoft.com/office/drawing/2014/main" id="{A4A38A7D-4AFF-4499-999C-E1BB3434C6F3}"/>
                </a:ext>
              </a:extLst>
            </p:cNvPr>
            <p:cNvGrpSpPr/>
            <p:nvPr/>
          </p:nvGrpSpPr>
          <p:grpSpPr>
            <a:xfrm>
              <a:off x="3516524" y="3007295"/>
              <a:ext cx="454294" cy="447421"/>
              <a:chOff x="204788" y="2976563"/>
              <a:chExt cx="2098675" cy="2066926"/>
            </a:xfrm>
            <a:solidFill>
              <a:schemeClr val="tx1"/>
            </a:solidFill>
          </p:grpSpPr>
          <p:sp>
            <p:nvSpPr>
              <p:cNvPr id="95" name="Freihandform: Form 39">
                <a:extLst>
                  <a:ext uri="{FF2B5EF4-FFF2-40B4-BE49-F238E27FC236}">
                    <a16:creationId xmlns="" xmlns:a16="http://schemas.microsoft.com/office/drawing/2014/main" id="{772985B8-FB4D-486E-9591-DBB777D41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" y="3687763"/>
                <a:ext cx="1050925" cy="647700"/>
              </a:xfrm>
              <a:custGeom>
                <a:avLst/>
                <a:gdLst>
                  <a:gd name="connsiteX0" fmla="*/ 242304 w 1050925"/>
                  <a:gd name="connsiteY0" fmla="*/ 90488 h 647700"/>
                  <a:gd name="connsiteX1" fmla="*/ 90488 w 1050925"/>
                  <a:gd name="connsiteY1" fmla="*/ 239503 h 647700"/>
                  <a:gd name="connsiteX2" fmla="*/ 90488 w 1050925"/>
                  <a:gd name="connsiteY2" fmla="*/ 523474 h 647700"/>
                  <a:gd name="connsiteX3" fmla="*/ 121414 w 1050925"/>
                  <a:gd name="connsiteY3" fmla="*/ 554402 h 647700"/>
                  <a:gd name="connsiteX4" fmla="*/ 931101 w 1050925"/>
                  <a:gd name="connsiteY4" fmla="*/ 557213 h 647700"/>
                  <a:gd name="connsiteX5" fmla="*/ 953592 w 1050925"/>
                  <a:gd name="connsiteY5" fmla="*/ 548778 h 647700"/>
                  <a:gd name="connsiteX6" fmla="*/ 962026 w 1050925"/>
                  <a:gd name="connsiteY6" fmla="*/ 526286 h 647700"/>
                  <a:gd name="connsiteX7" fmla="*/ 962026 w 1050925"/>
                  <a:gd name="connsiteY7" fmla="*/ 121416 h 647700"/>
                  <a:gd name="connsiteX8" fmla="*/ 931101 w 1050925"/>
                  <a:gd name="connsiteY8" fmla="*/ 90488 h 647700"/>
                  <a:gd name="connsiteX9" fmla="*/ 242304 w 1050925"/>
                  <a:gd name="connsiteY9" fmla="*/ 90488 h 647700"/>
                  <a:gd name="connsiteX10" fmla="*/ 221987 w 1050925"/>
                  <a:gd name="connsiteY10" fmla="*/ 0 h 647700"/>
                  <a:gd name="connsiteX11" fmla="*/ 930097 w 1050925"/>
                  <a:gd name="connsiteY11" fmla="*/ 0 h 647700"/>
                  <a:gd name="connsiteX12" fmla="*/ 1050925 w 1050925"/>
                  <a:gd name="connsiteY12" fmla="*/ 121092 h 647700"/>
                  <a:gd name="connsiteX13" fmla="*/ 1050925 w 1050925"/>
                  <a:gd name="connsiteY13" fmla="*/ 526608 h 647700"/>
                  <a:gd name="connsiteX14" fmla="*/ 1014396 w 1050925"/>
                  <a:gd name="connsiteY14" fmla="*/ 611091 h 647700"/>
                  <a:gd name="connsiteX15" fmla="*/ 930097 w 1050925"/>
                  <a:gd name="connsiteY15" fmla="*/ 647700 h 647700"/>
                  <a:gd name="connsiteX16" fmla="*/ 120828 w 1050925"/>
                  <a:gd name="connsiteY16" fmla="*/ 644884 h 647700"/>
                  <a:gd name="connsiteX17" fmla="*/ 0 w 1050925"/>
                  <a:gd name="connsiteY17" fmla="*/ 523792 h 647700"/>
                  <a:gd name="connsiteX18" fmla="*/ 0 w 1050925"/>
                  <a:gd name="connsiteY18" fmla="*/ 222471 h 647700"/>
                  <a:gd name="connsiteX19" fmla="*/ 14050 w 1050925"/>
                  <a:gd name="connsiteY19" fmla="*/ 188678 h 647700"/>
                  <a:gd name="connsiteX20" fmla="*/ 191077 w 1050925"/>
                  <a:gd name="connsiteY20" fmla="*/ 11264 h 647700"/>
                  <a:gd name="connsiteX21" fmla="*/ 221987 w 1050925"/>
                  <a:gd name="connsiteY21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0925" h="647700">
                    <a:moveTo>
                      <a:pt x="242304" y="90488"/>
                    </a:moveTo>
                    <a:lnTo>
                      <a:pt x="90488" y="239503"/>
                    </a:lnTo>
                    <a:cubicBezTo>
                      <a:pt x="90488" y="523474"/>
                      <a:pt x="90488" y="523474"/>
                      <a:pt x="90488" y="523474"/>
                    </a:cubicBezTo>
                    <a:cubicBezTo>
                      <a:pt x="90488" y="543155"/>
                      <a:pt x="104545" y="554402"/>
                      <a:pt x="121414" y="554402"/>
                    </a:cubicBezTo>
                    <a:cubicBezTo>
                      <a:pt x="931101" y="557213"/>
                      <a:pt x="931101" y="557213"/>
                      <a:pt x="931101" y="557213"/>
                    </a:cubicBezTo>
                    <a:cubicBezTo>
                      <a:pt x="939535" y="557213"/>
                      <a:pt x="947969" y="554402"/>
                      <a:pt x="953592" y="548778"/>
                    </a:cubicBezTo>
                    <a:cubicBezTo>
                      <a:pt x="959215" y="543155"/>
                      <a:pt x="962026" y="534720"/>
                      <a:pt x="962026" y="526286"/>
                    </a:cubicBezTo>
                    <a:cubicBezTo>
                      <a:pt x="962026" y="121416"/>
                      <a:pt x="962026" y="121416"/>
                      <a:pt x="962026" y="121416"/>
                    </a:cubicBezTo>
                    <a:cubicBezTo>
                      <a:pt x="962026" y="104546"/>
                      <a:pt x="947969" y="90488"/>
                      <a:pt x="931101" y="90488"/>
                    </a:cubicBezTo>
                    <a:cubicBezTo>
                      <a:pt x="242304" y="90488"/>
                      <a:pt x="242304" y="90488"/>
                      <a:pt x="242304" y="90488"/>
                    </a:cubicBezTo>
                    <a:close/>
                    <a:moveTo>
                      <a:pt x="221987" y="0"/>
                    </a:moveTo>
                    <a:cubicBezTo>
                      <a:pt x="930097" y="0"/>
                      <a:pt x="930097" y="0"/>
                      <a:pt x="930097" y="0"/>
                    </a:cubicBezTo>
                    <a:cubicBezTo>
                      <a:pt x="997536" y="0"/>
                      <a:pt x="1050925" y="53506"/>
                      <a:pt x="1050925" y="121092"/>
                    </a:cubicBezTo>
                    <a:cubicBezTo>
                      <a:pt x="1050925" y="526608"/>
                      <a:pt x="1050925" y="526608"/>
                      <a:pt x="1050925" y="526608"/>
                    </a:cubicBezTo>
                    <a:cubicBezTo>
                      <a:pt x="1050925" y="557585"/>
                      <a:pt x="1036875" y="588562"/>
                      <a:pt x="1014396" y="611091"/>
                    </a:cubicBezTo>
                    <a:cubicBezTo>
                      <a:pt x="991916" y="633620"/>
                      <a:pt x="961006" y="647700"/>
                      <a:pt x="930097" y="647700"/>
                    </a:cubicBezTo>
                    <a:cubicBezTo>
                      <a:pt x="120828" y="644884"/>
                      <a:pt x="120828" y="644884"/>
                      <a:pt x="120828" y="644884"/>
                    </a:cubicBezTo>
                    <a:cubicBezTo>
                      <a:pt x="56199" y="644884"/>
                      <a:pt x="0" y="591378"/>
                      <a:pt x="0" y="523792"/>
                    </a:cubicBezTo>
                    <a:cubicBezTo>
                      <a:pt x="0" y="222471"/>
                      <a:pt x="0" y="222471"/>
                      <a:pt x="0" y="222471"/>
                    </a:cubicBezTo>
                    <a:cubicBezTo>
                      <a:pt x="0" y="208391"/>
                      <a:pt x="5620" y="197126"/>
                      <a:pt x="14050" y="188678"/>
                    </a:cubicBezTo>
                    <a:cubicBezTo>
                      <a:pt x="191077" y="11264"/>
                      <a:pt x="191077" y="11264"/>
                      <a:pt x="191077" y="11264"/>
                    </a:cubicBezTo>
                    <a:cubicBezTo>
                      <a:pt x="199507" y="2816"/>
                      <a:pt x="210747" y="0"/>
                      <a:pt x="2219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96" name="Freihandform: Form 40">
                <a:extLst>
                  <a:ext uri="{FF2B5EF4-FFF2-40B4-BE49-F238E27FC236}">
                    <a16:creationId xmlns="" xmlns:a16="http://schemas.microsoft.com/office/drawing/2014/main" id="{8C686243-A79D-41BD-A7FC-B9F5FD814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363" y="3840163"/>
                <a:ext cx="495300" cy="342900"/>
              </a:xfrm>
              <a:custGeom>
                <a:avLst/>
                <a:gdLst>
                  <a:gd name="connsiteX0" fmla="*/ 93294 w 495300"/>
                  <a:gd name="connsiteY0" fmla="*/ 90488 h 342900"/>
                  <a:gd name="connsiteX1" fmla="*/ 90487 w 495300"/>
                  <a:gd name="connsiteY1" fmla="*/ 96072 h 342900"/>
                  <a:gd name="connsiteX2" fmla="*/ 90487 w 495300"/>
                  <a:gd name="connsiteY2" fmla="*/ 246830 h 342900"/>
                  <a:gd name="connsiteX3" fmla="*/ 96100 w 495300"/>
                  <a:gd name="connsiteY3" fmla="*/ 252413 h 342900"/>
                  <a:gd name="connsiteX4" fmla="*/ 399199 w 495300"/>
                  <a:gd name="connsiteY4" fmla="*/ 252413 h 342900"/>
                  <a:gd name="connsiteX5" fmla="*/ 404812 w 495300"/>
                  <a:gd name="connsiteY5" fmla="*/ 246830 h 342900"/>
                  <a:gd name="connsiteX6" fmla="*/ 404812 w 495300"/>
                  <a:gd name="connsiteY6" fmla="*/ 96072 h 342900"/>
                  <a:gd name="connsiteX7" fmla="*/ 402006 w 495300"/>
                  <a:gd name="connsiteY7" fmla="*/ 93280 h 342900"/>
                  <a:gd name="connsiteX8" fmla="*/ 399199 w 495300"/>
                  <a:gd name="connsiteY8" fmla="*/ 90488 h 342900"/>
                  <a:gd name="connsiteX9" fmla="*/ 96100 w 495300"/>
                  <a:gd name="connsiteY9" fmla="*/ 90488 h 342900"/>
                  <a:gd name="connsiteX10" fmla="*/ 93294 w 495300"/>
                  <a:gd name="connsiteY10" fmla="*/ 90488 h 342900"/>
                  <a:gd name="connsiteX11" fmla="*/ 95683 w 495300"/>
                  <a:gd name="connsiteY11" fmla="*/ 0 h 342900"/>
                  <a:gd name="connsiteX12" fmla="*/ 399617 w 495300"/>
                  <a:gd name="connsiteY12" fmla="*/ 0 h 342900"/>
                  <a:gd name="connsiteX13" fmla="*/ 467158 w 495300"/>
                  <a:gd name="connsiteY13" fmla="*/ 28107 h 342900"/>
                  <a:gd name="connsiteX14" fmla="*/ 495300 w 495300"/>
                  <a:gd name="connsiteY14" fmla="*/ 95562 h 342900"/>
                  <a:gd name="connsiteX15" fmla="*/ 495300 w 495300"/>
                  <a:gd name="connsiteY15" fmla="*/ 247338 h 342900"/>
                  <a:gd name="connsiteX16" fmla="*/ 399617 w 495300"/>
                  <a:gd name="connsiteY16" fmla="*/ 342900 h 342900"/>
                  <a:gd name="connsiteX17" fmla="*/ 95683 w 495300"/>
                  <a:gd name="connsiteY17" fmla="*/ 342900 h 342900"/>
                  <a:gd name="connsiteX18" fmla="*/ 0 w 495300"/>
                  <a:gd name="connsiteY18" fmla="*/ 247338 h 342900"/>
                  <a:gd name="connsiteX19" fmla="*/ 0 w 495300"/>
                  <a:gd name="connsiteY19" fmla="*/ 95562 h 342900"/>
                  <a:gd name="connsiteX20" fmla="*/ 28142 w 495300"/>
                  <a:gd name="connsiteY20" fmla="*/ 28107 h 342900"/>
                  <a:gd name="connsiteX21" fmla="*/ 95683 w 495300"/>
                  <a:gd name="connsiteY21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5300" h="342900">
                    <a:moveTo>
                      <a:pt x="93294" y="90488"/>
                    </a:moveTo>
                    <a:cubicBezTo>
                      <a:pt x="90487" y="93280"/>
                      <a:pt x="90487" y="93280"/>
                      <a:pt x="90487" y="96072"/>
                    </a:cubicBezTo>
                    <a:cubicBezTo>
                      <a:pt x="90487" y="246830"/>
                      <a:pt x="90487" y="246830"/>
                      <a:pt x="90487" y="246830"/>
                    </a:cubicBezTo>
                    <a:cubicBezTo>
                      <a:pt x="90487" y="249621"/>
                      <a:pt x="93294" y="252413"/>
                      <a:pt x="96100" y="252413"/>
                    </a:cubicBezTo>
                    <a:cubicBezTo>
                      <a:pt x="399199" y="252413"/>
                      <a:pt x="399199" y="252413"/>
                      <a:pt x="399199" y="252413"/>
                    </a:cubicBezTo>
                    <a:cubicBezTo>
                      <a:pt x="402006" y="252413"/>
                      <a:pt x="404812" y="249621"/>
                      <a:pt x="404812" y="246830"/>
                    </a:cubicBezTo>
                    <a:cubicBezTo>
                      <a:pt x="404812" y="96072"/>
                      <a:pt x="404812" y="96072"/>
                      <a:pt x="404812" y="96072"/>
                    </a:cubicBezTo>
                    <a:cubicBezTo>
                      <a:pt x="404812" y="93280"/>
                      <a:pt x="404812" y="93280"/>
                      <a:pt x="402006" y="93280"/>
                    </a:cubicBezTo>
                    <a:cubicBezTo>
                      <a:pt x="402006" y="90488"/>
                      <a:pt x="402006" y="90488"/>
                      <a:pt x="399199" y="90488"/>
                    </a:cubicBezTo>
                    <a:cubicBezTo>
                      <a:pt x="96100" y="90488"/>
                      <a:pt x="96100" y="90488"/>
                      <a:pt x="96100" y="90488"/>
                    </a:cubicBezTo>
                    <a:cubicBezTo>
                      <a:pt x="96100" y="90488"/>
                      <a:pt x="93294" y="90488"/>
                      <a:pt x="93294" y="90488"/>
                    </a:cubicBezTo>
                    <a:close/>
                    <a:moveTo>
                      <a:pt x="95683" y="0"/>
                    </a:moveTo>
                    <a:cubicBezTo>
                      <a:pt x="399617" y="0"/>
                      <a:pt x="399617" y="0"/>
                      <a:pt x="399617" y="0"/>
                    </a:cubicBezTo>
                    <a:cubicBezTo>
                      <a:pt x="424945" y="0"/>
                      <a:pt x="450273" y="8432"/>
                      <a:pt x="467158" y="28107"/>
                    </a:cubicBezTo>
                    <a:cubicBezTo>
                      <a:pt x="486857" y="44971"/>
                      <a:pt x="495300" y="70267"/>
                      <a:pt x="495300" y="95562"/>
                    </a:cubicBezTo>
                    <a:cubicBezTo>
                      <a:pt x="495300" y="247338"/>
                      <a:pt x="495300" y="247338"/>
                      <a:pt x="495300" y="247338"/>
                    </a:cubicBezTo>
                    <a:cubicBezTo>
                      <a:pt x="495300" y="300740"/>
                      <a:pt x="453087" y="342900"/>
                      <a:pt x="399617" y="342900"/>
                    </a:cubicBezTo>
                    <a:cubicBezTo>
                      <a:pt x="95683" y="342900"/>
                      <a:pt x="95683" y="342900"/>
                      <a:pt x="95683" y="342900"/>
                    </a:cubicBezTo>
                    <a:cubicBezTo>
                      <a:pt x="42213" y="342900"/>
                      <a:pt x="0" y="297930"/>
                      <a:pt x="0" y="247338"/>
                    </a:cubicBezTo>
                    <a:cubicBezTo>
                      <a:pt x="0" y="95562"/>
                      <a:pt x="0" y="95562"/>
                      <a:pt x="0" y="95562"/>
                    </a:cubicBezTo>
                    <a:cubicBezTo>
                      <a:pt x="0" y="70267"/>
                      <a:pt x="11257" y="44971"/>
                      <a:pt x="28142" y="28107"/>
                    </a:cubicBezTo>
                    <a:cubicBezTo>
                      <a:pt x="47842" y="8432"/>
                      <a:pt x="70355" y="0"/>
                      <a:pt x="956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97" name="Freeform 10">
                <a:extLst>
                  <a:ext uri="{FF2B5EF4-FFF2-40B4-BE49-F238E27FC236}">
                    <a16:creationId xmlns="" xmlns:a16="http://schemas.microsoft.com/office/drawing/2014/main" id="{858C0416-3E32-4DFA-A956-B3539FE00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40878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Freihandform: Form 42">
                <a:extLst>
                  <a:ext uri="{FF2B5EF4-FFF2-40B4-BE49-F238E27FC236}">
                    <a16:creationId xmlns="" xmlns:a16="http://schemas.microsoft.com/office/drawing/2014/main" id="{75C29BC7-348B-4391-8E36-95BBF7540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" y="2976563"/>
                <a:ext cx="1050925" cy="647700"/>
              </a:xfrm>
              <a:custGeom>
                <a:avLst/>
                <a:gdLst>
                  <a:gd name="connsiteX0" fmla="*/ 166396 w 1050925"/>
                  <a:gd name="connsiteY0" fmla="*/ 90488 h 647700"/>
                  <a:gd name="connsiteX1" fmla="*/ 112979 w 1050925"/>
                  <a:gd name="connsiteY1" fmla="*/ 112981 h 647700"/>
                  <a:gd name="connsiteX2" fmla="*/ 90488 w 1050925"/>
                  <a:gd name="connsiteY2" fmla="*/ 157966 h 647700"/>
                  <a:gd name="connsiteX3" fmla="*/ 90488 w 1050925"/>
                  <a:gd name="connsiteY3" fmla="*/ 489735 h 647700"/>
                  <a:gd name="connsiteX4" fmla="*/ 166396 w 1050925"/>
                  <a:gd name="connsiteY4" fmla="*/ 557213 h 647700"/>
                  <a:gd name="connsiteX5" fmla="*/ 886118 w 1050925"/>
                  <a:gd name="connsiteY5" fmla="*/ 557213 h 647700"/>
                  <a:gd name="connsiteX6" fmla="*/ 942346 w 1050925"/>
                  <a:gd name="connsiteY6" fmla="*/ 537532 h 647700"/>
                  <a:gd name="connsiteX7" fmla="*/ 962026 w 1050925"/>
                  <a:gd name="connsiteY7" fmla="*/ 492546 h 647700"/>
                  <a:gd name="connsiteX8" fmla="*/ 962026 w 1050925"/>
                  <a:gd name="connsiteY8" fmla="*/ 157966 h 647700"/>
                  <a:gd name="connsiteX9" fmla="*/ 886118 w 1050925"/>
                  <a:gd name="connsiteY9" fmla="*/ 93300 h 647700"/>
                  <a:gd name="connsiteX10" fmla="*/ 166396 w 1050925"/>
                  <a:gd name="connsiteY10" fmla="*/ 90488 h 647700"/>
                  <a:gd name="connsiteX11" fmla="*/ 165788 w 1050925"/>
                  <a:gd name="connsiteY11" fmla="*/ 0 h 647700"/>
                  <a:gd name="connsiteX12" fmla="*/ 885137 w 1050925"/>
                  <a:gd name="connsiteY12" fmla="*/ 2816 h 647700"/>
                  <a:gd name="connsiteX13" fmla="*/ 1050925 w 1050925"/>
                  <a:gd name="connsiteY13" fmla="*/ 157701 h 647700"/>
                  <a:gd name="connsiteX14" fmla="*/ 1050925 w 1050925"/>
                  <a:gd name="connsiteY14" fmla="*/ 492815 h 647700"/>
                  <a:gd name="connsiteX15" fmla="*/ 1000346 w 1050925"/>
                  <a:gd name="connsiteY15" fmla="*/ 605459 h 647700"/>
                  <a:gd name="connsiteX16" fmla="*/ 885137 w 1050925"/>
                  <a:gd name="connsiteY16" fmla="*/ 647700 h 647700"/>
                  <a:gd name="connsiteX17" fmla="*/ 165788 w 1050925"/>
                  <a:gd name="connsiteY17" fmla="*/ 647700 h 647700"/>
                  <a:gd name="connsiteX18" fmla="*/ 0 w 1050925"/>
                  <a:gd name="connsiteY18" fmla="*/ 489999 h 647700"/>
                  <a:gd name="connsiteX19" fmla="*/ 0 w 1050925"/>
                  <a:gd name="connsiteY19" fmla="*/ 157701 h 647700"/>
                  <a:gd name="connsiteX20" fmla="*/ 50579 w 1050925"/>
                  <a:gd name="connsiteY20" fmla="*/ 45058 h 647700"/>
                  <a:gd name="connsiteX21" fmla="*/ 165788 w 1050925"/>
                  <a:gd name="connsiteY21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0925" h="647700">
                    <a:moveTo>
                      <a:pt x="166396" y="90488"/>
                    </a:moveTo>
                    <a:cubicBezTo>
                      <a:pt x="146716" y="90488"/>
                      <a:pt x="127036" y="98923"/>
                      <a:pt x="112979" y="112981"/>
                    </a:cubicBezTo>
                    <a:cubicBezTo>
                      <a:pt x="98922" y="124227"/>
                      <a:pt x="90488" y="141097"/>
                      <a:pt x="90488" y="157966"/>
                    </a:cubicBezTo>
                    <a:lnTo>
                      <a:pt x="90488" y="489735"/>
                    </a:lnTo>
                    <a:cubicBezTo>
                      <a:pt x="90488" y="526286"/>
                      <a:pt x="124225" y="557213"/>
                      <a:pt x="166396" y="557213"/>
                    </a:cubicBezTo>
                    <a:cubicBezTo>
                      <a:pt x="886118" y="557213"/>
                      <a:pt x="886118" y="557213"/>
                      <a:pt x="886118" y="557213"/>
                    </a:cubicBezTo>
                    <a:cubicBezTo>
                      <a:pt x="908609" y="557213"/>
                      <a:pt x="925478" y="551590"/>
                      <a:pt x="942346" y="537532"/>
                    </a:cubicBezTo>
                    <a:cubicBezTo>
                      <a:pt x="953592" y="526286"/>
                      <a:pt x="962026" y="509416"/>
                      <a:pt x="962026" y="492546"/>
                    </a:cubicBezTo>
                    <a:cubicBezTo>
                      <a:pt x="962026" y="157966"/>
                      <a:pt x="962026" y="157966"/>
                      <a:pt x="962026" y="157966"/>
                    </a:cubicBezTo>
                    <a:cubicBezTo>
                      <a:pt x="962026" y="121416"/>
                      <a:pt x="928289" y="93300"/>
                      <a:pt x="886118" y="93300"/>
                    </a:cubicBezTo>
                    <a:cubicBezTo>
                      <a:pt x="166396" y="90488"/>
                      <a:pt x="166396" y="90488"/>
                      <a:pt x="166396" y="90488"/>
                    </a:cubicBezTo>
                    <a:close/>
                    <a:moveTo>
                      <a:pt x="165788" y="0"/>
                    </a:moveTo>
                    <a:cubicBezTo>
                      <a:pt x="885137" y="2816"/>
                      <a:pt x="885137" y="2816"/>
                      <a:pt x="885137" y="2816"/>
                    </a:cubicBezTo>
                    <a:cubicBezTo>
                      <a:pt x="977866" y="2816"/>
                      <a:pt x="1050925" y="73218"/>
                      <a:pt x="1050925" y="157701"/>
                    </a:cubicBezTo>
                    <a:cubicBezTo>
                      <a:pt x="1050925" y="492815"/>
                      <a:pt x="1050925" y="492815"/>
                      <a:pt x="1050925" y="492815"/>
                    </a:cubicBezTo>
                    <a:cubicBezTo>
                      <a:pt x="1050925" y="535057"/>
                      <a:pt x="1034065" y="574482"/>
                      <a:pt x="1000346" y="605459"/>
                    </a:cubicBezTo>
                    <a:cubicBezTo>
                      <a:pt x="969436" y="633620"/>
                      <a:pt x="930097" y="647700"/>
                      <a:pt x="885137" y="647700"/>
                    </a:cubicBezTo>
                    <a:cubicBezTo>
                      <a:pt x="165788" y="647700"/>
                      <a:pt x="165788" y="647700"/>
                      <a:pt x="165788" y="647700"/>
                    </a:cubicBezTo>
                    <a:cubicBezTo>
                      <a:pt x="75869" y="647700"/>
                      <a:pt x="0" y="577298"/>
                      <a:pt x="0" y="489999"/>
                    </a:cubicBezTo>
                    <a:cubicBezTo>
                      <a:pt x="0" y="157701"/>
                      <a:pt x="0" y="157701"/>
                      <a:pt x="0" y="157701"/>
                    </a:cubicBezTo>
                    <a:cubicBezTo>
                      <a:pt x="0" y="115460"/>
                      <a:pt x="19670" y="76034"/>
                      <a:pt x="50579" y="45058"/>
                    </a:cubicBezTo>
                    <a:cubicBezTo>
                      <a:pt x="81489" y="16897"/>
                      <a:pt x="123638" y="0"/>
                      <a:pt x="1657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99" name="Freihandform: Form 43">
                <a:extLst>
                  <a:ext uri="{FF2B5EF4-FFF2-40B4-BE49-F238E27FC236}">
                    <a16:creationId xmlns="" xmlns:a16="http://schemas.microsoft.com/office/drawing/2014/main" id="{06A16ABF-0C92-4836-B58C-29FAB893F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" y="4397376"/>
                <a:ext cx="1050925" cy="646113"/>
              </a:xfrm>
              <a:custGeom>
                <a:avLst/>
                <a:gdLst>
                  <a:gd name="connsiteX0" fmla="*/ 166396 w 1050925"/>
                  <a:gd name="connsiteY0" fmla="*/ 88900 h 646113"/>
                  <a:gd name="connsiteX1" fmla="*/ 112979 w 1050925"/>
                  <a:gd name="connsiteY1" fmla="*/ 108581 h 646113"/>
                  <a:gd name="connsiteX2" fmla="*/ 90488 w 1050925"/>
                  <a:gd name="connsiteY2" fmla="*/ 156379 h 646113"/>
                  <a:gd name="connsiteX3" fmla="*/ 90488 w 1050925"/>
                  <a:gd name="connsiteY3" fmla="*/ 488147 h 646113"/>
                  <a:gd name="connsiteX4" fmla="*/ 166396 w 1050925"/>
                  <a:gd name="connsiteY4" fmla="*/ 555625 h 646113"/>
                  <a:gd name="connsiteX5" fmla="*/ 886118 w 1050925"/>
                  <a:gd name="connsiteY5" fmla="*/ 555625 h 646113"/>
                  <a:gd name="connsiteX6" fmla="*/ 942346 w 1050925"/>
                  <a:gd name="connsiteY6" fmla="*/ 535944 h 646113"/>
                  <a:gd name="connsiteX7" fmla="*/ 962026 w 1050925"/>
                  <a:gd name="connsiteY7" fmla="*/ 490959 h 646113"/>
                  <a:gd name="connsiteX8" fmla="*/ 962026 w 1050925"/>
                  <a:gd name="connsiteY8" fmla="*/ 156379 h 646113"/>
                  <a:gd name="connsiteX9" fmla="*/ 886118 w 1050925"/>
                  <a:gd name="connsiteY9" fmla="*/ 91712 h 646113"/>
                  <a:gd name="connsiteX10" fmla="*/ 166396 w 1050925"/>
                  <a:gd name="connsiteY10" fmla="*/ 88900 h 646113"/>
                  <a:gd name="connsiteX11" fmla="*/ 165788 w 1050925"/>
                  <a:gd name="connsiteY11" fmla="*/ 0 h 646113"/>
                  <a:gd name="connsiteX12" fmla="*/ 885137 w 1050925"/>
                  <a:gd name="connsiteY12" fmla="*/ 2809 h 646113"/>
                  <a:gd name="connsiteX13" fmla="*/ 1050925 w 1050925"/>
                  <a:gd name="connsiteY13" fmla="*/ 157315 h 646113"/>
                  <a:gd name="connsiteX14" fmla="*/ 1050925 w 1050925"/>
                  <a:gd name="connsiteY14" fmla="*/ 491608 h 646113"/>
                  <a:gd name="connsiteX15" fmla="*/ 1000346 w 1050925"/>
                  <a:gd name="connsiteY15" fmla="*/ 601166 h 646113"/>
                  <a:gd name="connsiteX16" fmla="*/ 885137 w 1050925"/>
                  <a:gd name="connsiteY16" fmla="*/ 646113 h 646113"/>
                  <a:gd name="connsiteX17" fmla="*/ 165788 w 1050925"/>
                  <a:gd name="connsiteY17" fmla="*/ 646113 h 646113"/>
                  <a:gd name="connsiteX18" fmla="*/ 0 w 1050925"/>
                  <a:gd name="connsiteY18" fmla="*/ 488799 h 646113"/>
                  <a:gd name="connsiteX19" fmla="*/ 0 w 1050925"/>
                  <a:gd name="connsiteY19" fmla="*/ 157315 h 646113"/>
                  <a:gd name="connsiteX20" fmla="*/ 50579 w 1050925"/>
                  <a:gd name="connsiteY20" fmla="*/ 44947 h 646113"/>
                  <a:gd name="connsiteX21" fmla="*/ 165788 w 1050925"/>
                  <a:gd name="connsiteY21" fmla="*/ 0 h 64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0925" h="646113">
                    <a:moveTo>
                      <a:pt x="166396" y="88900"/>
                    </a:moveTo>
                    <a:cubicBezTo>
                      <a:pt x="146716" y="88900"/>
                      <a:pt x="127036" y="97335"/>
                      <a:pt x="112979" y="108581"/>
                    </a:cubicBezTo>
                    <a:cubicBezTo>
                      <a:pt x="98922" y="122639"/>
                      <a:pt x="90488" y="139509"/>
                      <a:pt x="90488" y="156379"/>
                    </a:cubicBezTo>
                    <a:cubicBezTo>
                      <a:pt x="90488" y="488147"/>
                      <a:pt x="90488" y="488147"/>
                      <a:pt x="90488" y="488147"/>
                    </a:cubicBezTo>
                    <a:cubicBezTo>
                      <a:pt x="90488" y="524698"/>
                      <a:pt x="124225" y="555625"/>
                      <a:pt x="166396" y="555625"/>
                    </a:cubicBezTo>
                    <a:cubicBezTo>
                      <a:pt x="886118" y="555625"/>
                      <a:pt x="886118" y="555625"/>
                      <a:pt x="886118" y="555625"/>
                    </a:cubicBezTo>
                    <a:cubicBezTo>
                      <a:pt x="908609" y="555625"/>
                      <a:pt x="925478" y="550002"/>
                      <a:pt x="942346" y="535944"/>
                    </a:cubicBezTo>
                    <a:cubicBezTo>
                      <a:pt x="953592" y="521886"/>
                      <a:pt x="962026" y="507828"/>
                      <a:pt x="962026" y="490959"/>
                    </a:cubicBezTo>
                    <a:cubicBezTo>
                      <a:pt x="962026" y="156379"/>
                      <a:pt x="962026" y="156379"/>
                      <a:pt x="962026" y="156379"/>
                    </a:cubicBezTo>
                    <a:cubicBezTo>
                      <a:pt x="962026" y="119828"/>
                      <a:pt x="928289" y="91712"/>
                      <a:pt x="886118" y="91712"/>
                    </a:cubicBezTo>
                    <a:cubicBezTo>
                      <a:pt x="166396" y="88900"/>
                      <a:pt x="166396" y="88900"/>
                      <a:pt x="166396" y="88900"/>
                    </a:cubicBezTo>
                    <a:close/>
                    <a:moveTo>
                      <a:pt x="165788" y="0"/>
                    </a:moveTo>
                    <a:cubicBezTo>
                      <a:pt x="885137" y="2809"/>
                      <a:pt x="885137" y="2809"/>
                      <a:pt x="885137" y="2809"/>
                    </a:cubicBezTo>
                    <a:cubicBezTo>
                      <a:pt x="977866" y="2809"/>
                      <a:pt x="1050925" y="73039"/>
                      <a:pt x="1050925" y="157315"/>
                    </a:cubicBezTo>
                    <a:cubicBezTo>
                      <a:pt x="1050925" y="491608"/>
                      <a:pt x="1050925" y="491608"/>
                      <a:pt x="1050925" y="491608"/>
                    </a:cubicBezTo>
                    <a:cubicBezTo>
                      <a:pt x="1050925" y="533746"/>
                      <a:pt x="1034065" y="573074"/>
                      <a:pt x="1000346" y="601166"/>
                    </a:cubicBezTo>
                    <a:cubicBezTo>
                      <a:pt x="969436" y="632067"/>
                      <a:pt x="930097" y="646113"/>
                      <a:pt x="885137" y="646113"/>
                    </a:cubicBezTo>
                    <a:cubicBezTo>
                      <a:pt x="165788" y="646113"/>
                      <a:pt x="165788" y="646113"/>
                      <a:pt x="165788" y="646113"/>
                    </a:cubicBezTo>
                    <a:cubicBezTo>
                      <a:pt x="75869" y="646113"/>
                      <a:pt x="0" y="575884"/>
                      <a:pt x="0" y="488799"/>
                    </a:cubicBezTo>
                    <a:cubicBezTo>
                      <a:pt x="0" y="157315"/>
                      <a:pt x="0" y="157315"/>
                      <a:pt x="0" y="157315"/>
                    </a:cubicBezTo>
                    <a:cubicBezTo>
                      <a:pt x="0" y="115177"/>
                      <a:pt x="19670" y="73039"/>
                      <a:pt x="50579" y="44947"/>
                    </a:cubicBezTo>
                    <a:cubicBezTo>
                      <a:pt x="81489" y="16855"/>
                      <a:pt x="123638" y="0"/>
                      <a:pt x="1657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="" xmlns:a16="http://schemas.microsoft.com/office/drawing/2014/main" id="{A31581AC-18A2-4018-9BD8-2EDE12FAE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8" y="3190876"/>
                <a:ext cx="698500" cy="1571625"/>
              </a:xfrm>
              <a:custGeom>
                <a:avLst/>
                <a:gdLst>
                  <a:gd name="T0" fmla="*/ 157 w 249"/>
                  <a:gd name="T1" fmla="*/ 559 h 559"/>
                  <a:gd name="T2" fmla="*/ 148 w 249"/>
                  <a:gd name="T3" fmla="*/ 557 h 559"/>
                  <a:gd name="T4" fmla="*/ 25 w 249"/>
                  <a:gd name="T5" fmla="*/ 393 h 559"/>
                  <a:gd name="T6" fmla="*/ 45 w 249"/>
                  <a:gd name="T7" fmla="*/ 156 h 559"/>
                  <a:gd name="T8" fmla="*/ 227 w 249"/>
                  <a:gd name="T9" fmla="*/ 3 h 559"/>
                  <a:gd name="T10" fmla="*/ 247 w 249"/>
                  <a:gd name="T11" fmla="*/ 13 h 559"/>
                  <a:gd name="T12" fmla="*/ 236 w 249"/>
                  <a:gd name="T13" fmla="*/ 33 h 559"/>
                  <a:gd name="T14" fmla="*/ 73 w 249"/>
                  <a:gd name="T15" fmla="*/ 171 h 559"/>
                  <a:gd name="T16" fmla="*/ 55 w 249"/>
                  <a:gd name="T17" fmla="*/ 383 h 559"/>
                  <a:gd name="T18" fmla="*/ 166 w 249"/>
                  <a:gd name="T19" fmla="*/ 530 h 559"/>
                  <a:gd name="T20" fmla="*/ 171 w 249"/>
                  <a:gd name="T21" fmla="*/ 552 h 559"/>
                  <a:gd name="T22" fmla="*/ 157 w 249"/>
                  <a:gd name="T23" fmla="*/ 55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9" h="559">
                    <a:moveTo>
                      <a:pt x="157" y="559"/>
                    </a:moveTo>
                    <a:cubicBezTo>
                      <a:pt x="154" y="559"/>
                      <a:pt x="151" y="559"/>
                      <a:pt x="148" y="557"/>
                    </a:cubicBezTo>
                    <a:cubicBezTo>
                      <a:pt x="90" y="518"/>
                      <a:pt x="46" y="460"/>
                      <a:pt x="25" y="393"/>
                    </a:cubicBezTo>
                    <a:cubicBezTo>
                      <a:pt x="0" y="314"/>
                      <a:pt x="7" y="230"/>
                      <a:pt x="45" y="156"/>
                    </a:cubicBezTo>
                    <a:cubicBezTo>
                      <a:pt x="83" y="82"/>
                      <a:pt x="148" y="28"/>
                      <a:pt x="227" y="3"/>
                    </a:cubicBezTo>
                    <a:cubicBezTo>
                      <a:pt x="235" y="0"/>
                      <a:pt x="244" y="5"/>
                      <a:pt x="247" y="13"/>
                    </a:cubicBezTo>
                    <a:cubicBezTo>
                      <a:pt x="249" y="21"/>
                      <a:pt x="245" y="30"/>
                      <a:pt x="236" y="33"/>
                    </a:cubicBezTo>
                    <a:cubicBezTo>
                      <a:pt x="166" y="56"/>
                      <a:pt x="108" y="104"/>
                      <a:pt x="73" y="171"/>
                    </a:cubicBezTo>
                    <a:cubicBezTo>
                      <a:pt x="39" y="237"/>
                      <a:pt x="33" y="312"/>
                      <a:pt x="55" y="383"/>
                    </a:cubicBezTo>
                    <a:cubicBezTo>
                      <a:pt x="75" y="444"/>
                      <a:pt x="113" y="495"/>
                      <a:pt x="166" y="530"/>
                    </a:cubicBezTo>
                    <a:cubicBezTo>
                      <a:pt x="173" y="535"/>
                      <a:pt x="175" y="545"/>
                      <a:pt x="171" y="552"/>
                    </a:cubicBezTo>
                    <a:cubicBezTo>
                      <a:pt x="167" y="557"/>
                      <a:pt x="162" y="559"/>
                      <a:pt x="157" y="5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16">
                <a:extLst>
                  <a:ext uri="{FF2B5EF4-FFF2-40B4-BE49-F238E27FC236}">
                    <a16:creationId xmlns="" xmlns:a16="http://schemas.microsoft.com/office/drawing/2014/main" id="{6067B779-A220-451E-B736-921C5294B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575" y="4005263"/>
                <a:ext cx="496888" cy="847725"/>
              </a:xfrm>
              <a:custGeom>
                <a:avLst/>
                <a:gdLst>
                  <a:gd name="T0" fmla="*/ 18 w 177"/>
                  <a:gd name="T1" fmla="*/ 301 h 301"/>
                  <a:gd name="T2" fmla="*/ 2 w 177"/>
                  <a:gd name="T3" fmla="*/ 287 h 301"/>
                  <a:gd name="T4" fmla="*/ 15 w 177"/>
                  <a:gd name="T5" fmla="*/ 269 h 301"/>
                  <a:gd name="T6" fmla="*/ 130 w 177"/>
                  <a:gd name="T7" fmla="*/ 108 h 301"/>
                  <a:gd name="T8" fmla="*/ 89 w 177"/>
                  <a:gd name="T9" fmla="*/ 29 h 301"/>
                  <a:gd name="T10" fmla="*/ 88 w 177"/>
                  <a:gd name="T11" fmla="*/ 7 h 301"/>
                  <a:gd name="T12" fmla="*/ 111 w 177"/>
                  <a:gd name="T13" fmla="*/ 6 h 301"/>
                  <a:gd name="T14" fmla="*/ 162 w 177"/>
                  <a:gd name="T15" fmla="*/ 103 h 301"/>
                  <a:gd name="T16" fmla="*/ 20 w 177"/>
                  <a:gd name="T17" fmla="*/ 301 h 301"/>
                  <a:gd name="T18" fmla="*/ 18 w 177"/>
                  <a:gd name="T1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301">
                    <a:moveTo>
                      <a:pt x="18" y="301"/>
                    </a:moveTo>
                    <a:cubicBezTo>
                      <a:pt x="10" y="301"/>
                      <a:pt x="3" y="295"/>
                      <a:pt x="2" y="287"/>
                    </a:cubicBezTo>
                    <a:cubicBezTo>
                      <a:pt x="0" y="279"/>
                      <a:pt x="6" y="271"/>
                      <a:pt x="15" y="269"/>
                    </a:cubicBezTo>
                    <a:cubicBezTo>
                      <a:pt x="91" y="257"/>
                      <a:pt x="143" y="184"/>
                      <a:pt x="130" y="108"/>
                    </a:cubicBezTo>
                    <a:cubicBezTo>
                      <a:pt x="125" y="78"/>
                      <a:pt x="111" y="50"/>
                      <a:pt x="89" y="29"/>
                    </a:cubicBezTo>
                    <a:cubicBezTo>
                      <a:pt x="82" y="23"/>
                      <a:pt x="82" y="13"/>
                      <a:pt x="88" y="7"/>
                    </a:cubicBezTo>
                    <a:cubicBezTo>
                      <a:pt x="94" y="0"/>
                      <a:pt x="104" y="0"/>
                      <a:pt x="111" y="6"/>
                    </a:cubicBezTo>
                    <a:cubicBezTo>
                      <a:pt x="138" y="32"/>
                      <a:pt x="156" y="65"/>
                      <a:pt x="162" y="103"/>
                    </a:cubicBezTo>
                    <a:cubicBezTo>
                      <a:pt x="177" y="196"/>
                      <a:pt x="114" y="285"/>
                      <a:pt x="20" y="301"/>
                    </a:cubicBezTo>
                    <a:cubicBezTo>
                      <a:pt x="19" y="301"/>
                      <a:pt x="18" y="301"/>
                      <a:pt x="18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17">
                <a:extLst>
                  <a:ext uri="{FF2B5EF4-FFF2-40B4-BE49-F238E27FC236}">
                    <a16:creationId xmlns="" xmlns:a16="http://schemas.microsoft.com/office/drawing/2014/main" id="{0E8000D2-1BAA-4BA1-9087-7F8CED354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738" y="3938588"/>
                <a:ext cx="307975" cy="303213"/>
              </a:xfrm>
              <a:custGeom>
                <a:avLst/>
                <a:gdLst>
                  <a:gd name="T0" fmla="*/ 31 w 110"/>
                  <a:gd name="T1" fmla="*/ 108 h 108"/>
                  <a:gd name="T2" fmla="*/ 15 w 110"/>
                  <a:gd name="T3" fmla="*/ 96 h 108"/>
                  <a:gd name="T4" fmla="*/ 0 w 110"/>
                  <a:gd name="T5" fmla="*/ 20 h 108"/>
                  <a:gd name="T6" fmla="*/ 4 w 110"/>
                  <a:gd name="T7" fmla="*/ 6 h 108"/>
                  <a:gd name="T8" fmla="*/ 17 w 110"/>
                  <a:gd name="T9" fmla="*/ 1 h 108"/>
                  <a:gd name="T10" fmla="*/ 94 w 110"/>
                  <a:gd name="T11" fmla="*/ 5 h 108"/>
                  <a:gd name="T12" fmla="*/ 109 w 110"/>
                  <a:gd name="T13" fmla="*/ 22 h 108"/>
                  <a:gd name="T14" fmla="*/ 92 w 110"/>
                  <a:gd name="T15" fmla="*/ 37 h 108"/>
                  <a:gd name="T16" fmla="*/ 36 w 110"/>
                  <a:gd name="T17" fmla="*/ 34 h 108"/>
                  <a:gd name="T18" fmla="*/ 47 w 110"/>
                  <a:gd name="T19" fmla="*/ 89 h 108"/>
                  <a:gd name="T20" fmla="*/ 34 w 110"/>
                  <a:gd name="T21" fmla="*/ 108 h 108"/>
                  <a:gd name="T22" fmla="*/ 31 w 110"/>
                  <a:gd name="T2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08">
                    <a:moveTo>
                      <a:pt x="31" y="108"/>
                    </a:moveTo>
                    <a:cubicBezTo>
                      <a:pt x="23" y="108"/>
                      <a:pt x="17" y="103"/>
                      <a:pt x="15" y="9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7" y="2"/>
                      <a:pt x="12" y="0"/>
                      <a:pt x="17" y="1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103" y="6"/>
                      <a:pt x="110" y="14"/>
                      <a:pt x="109" y="22"/>
                    </a:cubicBezTo>
                    <a:cubicBezTo>
                      <a:pt x="109" y="31"/>
                      <a:pt x="101" y="38"/>
                      <a:pt x="92" y="37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8" y="98"/>
                      <a:pt x="43" y="107"/>
                      <a:pt x="34" y="108"/>
                    </a:cubicBezTo>
                    <a:cubicBezTo>
                      <a:pt x="33" y="108"/>
                      <a:pt x="32" y="108"/>
                      <a:pt x="31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18">
                <a:extLst>
                  <a:ext uri="{FF2B5EF4-FFF2-40B4-BE49-F238E27FC236}">
                    <a16:creationId xmlns="" xmlns:a16="http://schemas.microsoft.com/office/drawing/2014/main" id="{5C9C8A12-DB71-4287-8AC4-CC3F3C09C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38" y="4535488"/>
                <a:ext cx="309563" cy="306388"/>
              </a:xfrm>
              <a:custGeom>
                <a:avLst/>
                <a:gdLst>
                  <a:gd name="T0" fmla="*/ 93 w 110"/>
                  <a:gd name="T1" fmla="*/ 109 h 109"/>
                  <a:gd name="T2" fmla="*/ 93 w 110"/>
                  <a:gd name="T3" fmla="*/ 109 h 109"/>
                  <a:gd name="T4" fmla="*/ 15 w 110"/>
                  <a:gd name="T5" fmla="*/ 107 h 109"/>
                  <a:gd name="T6" fmla="*/ 0 w 110"/>
                  <a:gd name="T7" fmla="*/ 91 h 109"/>
                  <a:gd name="T8" fmla="*/ 16 w 110"/>
                  <a:gd name="T9" fmla="*/ 75 h 109"/>
                  <a:gd name="T10" fmla="*/ 73 w 110"/>
                  <a:gd name="T11" fmla="*/ 77 h 109"/>
                  <a:gd name="T12" fmla="*/ 60 w 110"/>
                  <a:gd name="T13" fmla="*/ 22 h 109"/>
                  <a:gd name="T14" fmla="*/ 72 w 110"/>
                  <a:gd name="T15" fmla="*/ 2 h 109"/>
                  <a:gd name="T16" fmla="*/ 91 w 110"/>
                  <a:gd name="T17" fmla="*/ 14 h 109"/>
                  <a:gd name="T18" fmla="*/ 109 w 110"/>
                  <a:gd name="T19" fmla="*/ 90 h 109"/>
                  <a:gd name="T20" fmla="*/ 106 w 110"/>
                  <a:gd name="T21" fmla="*/ 103 h 109"/>
                  <a:gd name="T22" fmla="*/ 93 w 110"/>
                  <a:gd name="T2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09">
                    <a:moveTo>
                      <a:pt x="93" y="109"/>
                    </a:moveTo>
                    <a:cubicBezTo>
                      <a:pt x="93" y="109"/>
                      <a:pt x="93" y="109"/>
                      <a:pt x="93" y="109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7" y="107"/>
                      <a:pt x="0" y="100"/>
                      <a:pt x="0" y="91"/>
                    </a:cubicBezTo>
                    <a:cubicBezTo>
                      <a:pt x="0" y="82"/>
                      <a:pt x="7" y="75"/>
                      <a:pt x="16" y="75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58" y="13"/>
                      <a:pt x="63" y="4"/>
                      <a:pt x="72" y="2"/>
                    </a:cubicBezTo>
                    <a:cubicBezTo>
                      <a:pt x="80" y="0"/>
                      <a:pt x="89" y="6"/>
                      <a:pt x="91" y="14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10" y="94"/>
                      <a:pt x="109" y="99"/>
                      <a:pt x="106" y="103"/>
                    </a:cubicBezTo>
                    <a:cubicBezTo>
                      <a:pt x="102" y="107"/>
                      <a:pt x="98" y="109"/>
                      <a:pt x="93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2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DF3F1EC-7DD6-403B-9C7D-6FE99A625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56530C-9DC5-4B18-B669-1066C0A3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smtClean="0"/>
              <a:t>NB-</a:t>
            </a:r>
            <a:r>
              <a:rPr lang="de-DE" dirty="0" err="1" smtClean="0"/>
              <a:t>IoT</a:t>
            </a:r>
            <a:r>
              <a:rPr lang="de-DE" dirty="0" smtClean="0"/>
              <a:t> Development </a:t>
            </a:r>
            <a:r>
              <a:rPr lang="de-DE" dirty="0"/>
              <a:t>Kit vielseitig einsetzen und die passende Lösung finden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141055E3-3A55-44ED-BB12-73F44F16A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4F38CC42-F10E-4CDB-B88B-0998BF264F6C}"/>
              </a:ext>
            </a:extLst>
          </p:cNvPr>
          <p:cNvSpPr/>
          <p:nvPr/>
        </p:nvSpPr>
        <p:spPr>
          <a:xfrm>
            <a:off x="3161366" y="3457917"/>
            <a:ext cx="2761200" cy="6674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>
                <a:solidFill>
                  <a:schemeClr val="accent1"/>
                </a:solidFill>
                <a:latin typeface="Vodafone Rg" pitchFamily="34" charset="0"/>
              </a:rPr>
              <a:t>Schnell eigene </a:t>
            </a:r>
            <a:r>
              <a:rPr lang="de-DE" sz="1600" b="1" dirty="0" smtClean="0">
                <a:solidFill>
                  <a:schemeClr val="accent1"/>
                </a:solidFill>
                <a:latin typeface="Vodafone Rg" pitchFamily="34" charset="0"/>
              </a:rPr>
              <a:t>Geräte verbinden</a:t>
            </a:r>
            <a:endParaRPr lang="de-DE" sz="1400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BF61681E-4F06-403D-88C8-08930B81E61F}"/>
              </a:ext>
            </a:extLst>
          </p:cNvPr>
          <p:cNvSpPr/>
          <p:nvPr/>
        </p:nvSpPr>
        <p:spPr>
          <a:xfrm>
            <a:off x="3161366" y="3385909"/>
            <a:ext cx="2761200" cy="7200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875FC70B-8CF2-4020-9F42-D5150F581155}"/>
              </a:ext>
            </a:extLst>
          </p:cNvPr>
          <p:cNvSpPr/>
          <p:nvPr/>
        </p:nvSpPr>
        <p:spPr>
          <a:xfrm>
            <a:off x="6101265" y="3457917"/>
            <a:ext cx="2761200" cy="6674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>
                <a:solidFill>
                  <a:schemeClr val="accent1"/>
                </a:solidFill>
                <a:latin typeface="Vodafone Rg" pitchFamily="34" charset="0"/>
              </a:rPr>
              <a:t>Neue Geschäftsmodelle </a:t>
            </a:r>
            <a:r>
              <a:rPr lang="de-DE" sz="1600" b="1" dirty="0" smtClean="0">
                <a:solidFill>
                  <a:schemeClr val="accent1"/>
                </a:solidFill>
                <a:latin typeface="Vodafone Rg" pitchFamily="34" charset="0"/>
              </a:rPr>
              <a:t>entwickeln</a:t>
            </a:r>
            <a:endParaRPr lang="de-DE" sz="1600" b="1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857F4B6E-9798-4C21-92F6-98B5EB314A47}"/>
              </a:ext>
            </a:extLst>
          </p:cNvPr>
          <p:cNvSpPr/>
          <p:nvPr/>
        </p:nvSpPr>
        <p:spPr>
          <a:xfrm>
            <a:off x="6101265" y="3385909"/>
            <a:ext cx="2761200" cy="7200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5A9029F2-280B-4724-854E-CB4C327E1B77}"/>
              </a:ext>
            </a:extLst>
          </p:cNvPr>
          <p:cNvSpPr/>
          <p:nvPr/>
        </p:nvSpPr>
        <p:spPr>
          <a:xfrm>
            <a:off x="207593" y="3457917"/>
            <a:ext cx="2761200" cy="6674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Vodafone Rg" pitchFamily="34" charset="0"/>
              </a:rPr>
              <a:t>Netzverbindung</a:t>
            </a:r>
            <a:r>
              <a:rPr lang="en-US" sz="1600" b="1" dirty="0">
                <a:solidFill>
                  <a:schemeClr val="accent1"/>
                </a:solidFill>
                <a:latin typeface="Vodafone Rg" pitchFamily="34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Vodafone Rg" pitchFamily="34" charset="0"/>
              </a:rPr>
              <a:t>testen</a:t>
            </a:r>
            <a:endParaRPr lang="de-DE" sz="1400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ED0B3973-0757-47E8-A4D5-66C7BB1366EF}"/>
              </a:ext>
            </a:extLst>
          </p:cNvPr>
          <p:cNvSpPr/>
          <p:nvPr/>
        </p:nvSpPr>
        <p:spPr>
          <a:xfrm>
            <a:off x="207593" y="3385909"/>
            <a:ext cx="2761200" cy="7200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15" name="Picture 2" descr="C:\Users\Carolina.Kuepers\Pictures\boilerroom-09-508x488-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00" y="1446616"/>
            <a:ext cx="2761200" cy="19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rolina.Kuepers\Pictures\farm-09-508x488-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 r="6078" b="16938"/>
          <a:stretch/>
        </p:blipFill>
        <p:spPr bwMode="auto">
          <a:xfrm>
            <a:off x="6101265" y="1446641"/>
            <a:ext cx="2761202" cy="19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arolina.Kuepers\Pictures\vendingmachine-09-508x488-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b="15867"/>
          <a:stretch/>
        </p:blipFill>
        <p:spPr bwMode="auto">
          <a:xfrm>
            <a:off x="207593" y="1450815"/>
            <a:ext cx="2754572" cy="19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DF3F1EC-7DD6-403B-9C7D-6FE99A625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56530C-9DC5-4B18-B669-1066C0A3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smtClean="0"/>
              <a:t>NB-</a:t>
            </a:r>
            <a:r>
              <a:rPr lang="de-DE" dirty="0" err="1" smtClean="0"/>
              <a:t>IoT</a:t>
            </a:r>
            <a:r>
              <a:rPr lang="de-DE" dirty="0" smtClean="0"/>
              <a:t> Development </a:t>
            </a:r>
            <a:r>
              <a:rPr lang="de-DE" dirty="0"/>
              <a:t>Kit vielseitig einsetzen und die passende Lösung finden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141055E3-3A55-44ED-BB12-73F44F16A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5A9029F2-280B-4724-854E-CB4C327E1B77}"/>
              </a:ext>
            </a:extLst>
          </p:cNvPr>
          <p:cNvSpPr/>
          <p:nvPr/>
        </p:nvSpPr>
        <p:spPr>
          <a:xfrm>
            <a:off x="207593" y="3457917"/>
            <a:ext cx="2761200" cy="6674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Vodafone Rg" pitchFamily="34" charset="0"/>
              </a:rPr>
              <a:t>Netzverbindung</a:t>
            </a:r>
            <a:r>
              <a:rPr lang="en-US" sz="1600" b="1" dirty="0">
                <a:solidFill>
                  <a:schemeClr val="accent1"/>
                </a:solidFill>
                <a:latin typeface="Vodafone Rg" pitchFamily="34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Vodafone Rg" pitchFamily="34" charset="0"/>
              </a:rPr>
              <a:t>testen</a:t>
            </a:r>
            <a:endParaRPr lang="de-DE" sz="1400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ED0B3973-0757-47E8-A4D5-66C7BB1366EF}"/>
              </a:ext>
            </a:extLst>
          </p:cNvPr>
          <p:cNvSpPr/>
          <p:nvPr/>
        </p:nvSpPr>
        <p:spPr>
          <a:xfrm>
            <a:off x="195718" y="3385909"/>
            <a:ext cx="2761200" cy="7200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24" name="Picture 2" descr="C:\Users\Carolina.Kuepers\Pictures\vendingmachine-09-508x488-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b="15867"/>
          <a:stretch/>
        </p:blipFill>
        <p:spPr bwMode="auto">
          <a:xfrm>
            <a:off x="195718" y="1450815"/>
            <a:ext cx="2766447" cy="19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34E81D6A-F1A5-4742-A053-460F4F4EF2C7}"/>
              </a:ext>
            </a:extLst>
          </p:cNvPr>
          <p:cNvSpPr/>
          <p:nvPr/>
        </p:nvSpPr>
        <p:spPr>
          <a:xfrm>
            <a:off x="3165732" y="1427065"/>
            <a:ext cx="5529275" cy="20071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200" b="1" dirty="0" err="1" smtClean="0">
                <a:solidFill>
                  <a:schemeClr val="tx1"/>
                </a:solidFill>
                <a:latin typeface="Vodafone Rg" pitchFamily="34" charset="0"/>
              </a:rPr>
              <a:t>Herausforderung</a:t>
            </a:r>
            <a:endParaRPr lang="en-GB" sz="1200" b="1" dirty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Herr Klein betreibt einen Getränkehandel. </a:t>
            </a:r>
            <a:br>
              <a:rPr lang="de-DE" sz="1100" dirty="0">
                <a:solidFill>
                  <a:schemeClr val="tx1"/>
                </a:solidFill>
                <a:latin typeface="Vodafone Rg" pitchFamily="34" charset="0"/>
              </a:rPr>
            </a:b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Er hat viele Getränkeautomaten in öffentlichen Gebäuden mit GSM-Funkmodems ausgestattet. Muss der Automat neu 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befüllt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werden, bekommt er automatisch eine Nachricht. Bei der Planung von neuen Standorten z.B. in Betongebäuden war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er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bislang nie sicher, ob es eine ausreichende Funkversorgung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gibt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050" dirty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200" b="1" dirty="0" smtClean="0">
                <a:solidFill>
                  <a:schemeClr val="tx1"/>
                </a:solidFill>
                <a:latin typeface="Vodafone Rg" pitchFamily="34" charset="0"/>
              </a:rPr>
              <a:t>Lösung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Mit dem NB-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Development Kit kann Herr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Klein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die Funkverbindung an neuen Standorten ganz einfach testen. Auch ohne Programmierkenntnisse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kann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er erste Daten versenden. Außerdem sich davon überzeugen, dass NB-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eine wesentlich bessere Funkreichweite möglich macht. So sieht er, dass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der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Standort gut geeignet ist.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 </a:t>
            </a:r>
            <a:endParaRPr lang="de-DE" sz="1100" dirty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400" dirty="0">
              <a:solidFill>
                <a:schemeClr val="tx1"/>
              </a:solidFill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DF3F1EC-7DD6-403B-9C7D-6FE99A625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56530C-9DC5-4B18-B669-1066C0A3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smtClean="0"/>
              <a:t>NB-</a:t>
            </a:r>
            <a:r>
              <a:rPr lang="de-DE" dirty="0" err="1" smtClean="0"/>
              <a:t>IoT</a:t>
            </a:r>
            <a:r>
              <a:rPr lang="de-DE" dirty="0" smtClean="0"/>
              <a:t> Development </a:t>
            </a:r>
            <a:r>
              <a:rPr lang="de-DE" dirty="0"/>
              <a:t>Kit vielseitig einsetzen und die passende Lösung finden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141055E3-3A55-44ED-BB12-73F44F16A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4F38CC42-F10E-4CDB-B88B-0998BF264F6C}"/>
              </a:ext>
            </a:extLst>
          </p:cNvPr>
          <p:cNvSpPr/>
          <p:nvPr/>
        </p:nvSpPr>
        <p:spPr>
          <a:xfrm>
            <a:off x="3161366" y="3457917"/>
            <a:ext cx="2761200" cy="6674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>
                <a:solidFill>
                  <a:schemeClr val="accent1"/>
                </a:solidFill>
                <a:latin typeface="Vodafone Rg" pitchFamily="34" charset="0"/>
              </a:rPr>
              <a:t>Schnell eigene </a:t>
            </a:r>
            <a:r>
              <a:rPr lang="de-DE" sz="1600" b="1" dirty="0" smtClean="0">
                <a:solidFill>
                  <a:schemeClr val="accent1"/>
                </a:solidFill>
                <a:latin typeface="Vodafone Rg" pitchFamily="34" charset="0"/>
              </a:rPr>
              <a:t>Geräte verbinden</a:t>
            </a:r>
            <a:endParaRPr lang="de-DE" sz="1400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BF61681E-4F06-403D-88C8-08930B81E61F}"/>
              </a:ext>
            </a:extLst>
          </p:cNvPr>
          <p:cNvSpPr/>
          <p:nvPr/>
        </p:nvSpPr>
        <p:spPr>
          <a:xfrm>
            <a:off x="3161366" y="3385909"/>
            <a:ext cx="2761200" cy="7200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15" name="Picture 2" descr="C:\Users\Carolina.Kuepers\Pictures\boilerroom-09-508x488-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00" y="1446616"/>
            <a:ext cx="2761200" cy="19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34E81D6A-F1A5-4742-A053-460F4F4EF2C7}"/>
              </a:ext>
            </a:extLst>
          </p:cNvPr>
          <p:cNvSpPr/>
          <p:nvPr/>
        </p:nvSpPr>
        <p:spPr>
          <a:xfrm>
            <a:off x="6056416" y="1450815"/>
            <a:ext cx="2638591" cy="20071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200" b="1" dirty="0" smtClean="0">
                <a:solidFill>
                  <a:schemeClr val="tx1"/>
                </a:solidFill>
                <a:latin typeface="Vodafone Rg" pitchFamily="34" charset="0"/>
              </a:rPr>
              <a:t>Lösung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Um diese Daten zu übertragen, nutzt Frau Küpers das NB-</a:t>
            </a:r>
            <a:r>
              <a:rPr lang="de-DE" sz="1100" dirty="0" err="1">
                <a:solidFill>
                  <a:schemeClr val="tx1"/>
                </a:solidFill>
                <a:latin typeface="Vodafone Rg" pitchFamily="34" charset="0"/>
              </a:rPr>
              <a:t>IoT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 Development Kit. Dazu hat sie das Modem einfach mit der seriellen Schnittstelle ihrer Heizungen verknüpft. </a:t>
            </a:r>
            <a:br>
              <a:rPr lang="de-DE" sz="1100" dirty="0">
                <a:solidFill>
                  <a:schemeClr val="tx1"/>
                </a:solidFill>
                <a:latin typeface="Vodafone Rg" pitchFamily="34" charset="0"/>
              </a:rPr>
            </a:b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Nun kann Frau Küpers die Daten ihrer Heizungen über das Development Kit versenden und abrufen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 </a:t>
            </a:r>
            <a:endParaRPr lang="de-DE" sz="1100" dirty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400" dirty="0">
              <a:solidFill>
                <a:schemeClr val="tx1"/>
              </a:solidFill>
              <a:latin typeface="Vodafone Rg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="" xmlns:a16="http://schemas.microsoft.com/office/drawing/2014/main" id="{34E81D6A-F1A5-4742-A053-460F4F4EF2C7}"/>
              </a:ext>
            </a:extLst>
          </p:cNvPr>
          <p:cNvSpPr/>
          <p:nvPr/>
        </p:nvSpPr>
        <p:spPr>
          <a:xfrm>
            <a:off x="250825" y="1450815"/>
            <a:ext cx="2801133" cy="20071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200" b="1" dirty="0" smtClean="0">
                <a:solidFill>
                  <a:schemeClr val="tx1"/>
                </a:solidFill>
                <a:latin typeface="Vodafone Rg" pitchFamily="34" charset="0"/>
              </a:rPr>
              <a:t>Herausforderung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Frau Küpers ist Betreiberin einer Firma für Heiztechnik. Sie möchte auch die Daten der Heizungen ablesen, die sich in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tiefen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Kellerräumen befinden, allerdings fehl ihr dazu das entsprechende Gerät.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 </a:t>
            </a:r>
            <a:endParaRPr lang="de-DE" sz="1100" dirty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400" dirty="0">
              <a:solidFill>
                <a:schemeClr val="tx1"/>
              </a:solidFill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DF3F1EC-7DD6-403B-9C7D-6FE99A625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56530C-9DC5-4B18-B669-1066C0A3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smtClean="0"/>
              <a:t>NB-</a:t>
            </a:r>
            <a:r>
              <a:rPr lang="de-DE" dirty="0" err="1" smtClean="0"/>
              <a:t>IoT</a:t>
            </a:r>
            <a:r>
              <a:rPr lang="de-DE" dirty="0" smtClean="0"/>
              <a:t> Development </a:t>
            </a:r>
            <a:r>
              <a:rPr lang="de-DE" dirty="0"/>
              <a:t>Kit vielseitig einsetzen und die passende Lösung finden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141055E3-3A55-44ED-BB12-73F44F16AA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875FC70B-8CF2-4020-9F42-D5150F581155}"/>
              </a:ext>
            </a:extLst>
          </p:cNvPr>
          <p:cNvSpPr/>
          <p:nvPr/>
        </p:nvSpPr>
        <p:spPr>
          <a:xfrm>
            <a:off x="6101265" y="3457917"/>
            <a:ext cx="2761200" cy="6674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>
                <a:solidFill>
                  <a:schemeClr val="accent1"/>
                </a:solidFill>
                <a:latin typeface="Vodafone Rg" pitchFamily="34" charset="0"/>
              </a:rPr>
              <a:t>Neue Geschäftsmodelle </a:t>
            </a:r>
            <a:r>
              <a:rPr lang="de-DE" sz="1600" b="1" dirty="0" smtClean="0">
                <a:solidFill>
                  <a:schemeClr val="accent1"/>
                </a:solidFill>
                <a:latin typeface="Vodafone Rg" pitchFamily="34" charset="0"/>
              </a:rPr>
              <a:t>entwickeln</a:t>
            </a:r>
            <a:endParaRPr lang="de-DE" sz="1600" b="1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857F4B6E-9798-4C21-92F6-98B5EB314A47}"/>
              </a:ext>
            </a:extLst>
          </p:cNvPr>
          <p:cNvSpPr/>
          <p:nvPr/>
        </p:nvSpPr>
        <p:spPr>
          <a:xfrm>
            <a:off x="6101265" y="3385909"/>
            <a:ext cx="2761200" cy="7200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17" name="Picture 2" descr="C:\Users\Carolina.Kuepers\Pictures\farm-09-508x488-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 r="6078" b="16938"/>
          <a:stretch/>
        </p:blipFill>
        <p:spPr bwMode="auto">
          <a:xfrm>
            <a:off x="6101265" y="1446641"/>
            <a:ext cx="2761202" cy="19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34E81D6A-F1A5-4742-A053-460F4F4EF2C7}"/>
              </a:ext>
            </a:extLst>
          </p:cNvPr>
          <p:cNvSpPr/>
          <p:nvPr/>
        </p:nvSpPr>
        <p:spPr>
          <a:xfrm>
            <a:off x="250825" y="1450815"/>
            <a:ext cx="5663087" cy="20071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rtlCol="0" anchor="t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200" b="1" dirty="0" smtClean="0">
                <a:solidFill>
                  <a:schemeClr val="tx1"/>
                </a:solidFill>
                <a:latin typeface="Vodafone Rg" pitchFamily="34" charset="0"/>
              </a:rPr>
              <a:t>Herausforderung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Herr Kraff betreibt einen Konzern für Düngemittel. Er möchte es Landwirten ermöglichen, die Düngung ihrer Felder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optimal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zu steuern und zu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überwachen. Allerdings 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gab es bis heute keine entsprechende Technologie. </a:t>
            </a: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200" b="1" dirty="0" smtClean="0">
                <a:solidFill>
                  <a:schemeClr val="tx1"/>
                </a:solidFill>
                <a:latin typeface="Vodafone Rg" pitchFamily="34" charset="0"/>
              </a:rPr>
              <a:t>Lösung</a:t>
            </a:r>
            <a:endParaRPr lang="de-DE" sz="1100" b="1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Mit Hilfe des Development Kits entwickelt seine IT-Abteilung Prototypen für </a:t>
            </a: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vernetzte Bodensensoren</a:t>
            </a:r>
            <a:r>
              <a:rPr lang="de-DE" sz="1100" dirty="0">
                <a:solidFill>
                  <a:schemeClr val="tx1"/>
                </a:solidFill>
                <a:latin typeface="Vodafone Rg" pitchFamily="34" charset="0"/>
              </a:rPr>
              <a:t>. Das Communication Board wird als Komponente direkt in die Sensoren integriert. Dadurch gelingt es den Landwirten auch aus der Ferne, die eigenen Felder zu überwachen und die Düngung zu kontrollieren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100" dirty="0" smtClean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100" dirty="0" smtClean="0">
                <a:solidFill>
                  <a:schemeClr val="tx1"/>
                </a:solidFill>
                <a:latin typeface="Vodafone Rg" pitchFamily="34" charset="0"/>
              </a:rPr>
              <a:t> </a:t>
            </a:r>
            <a:endParaRPr lang="de-DE" sz="1100" dirty="0">
              <a:solidFill>
                <a:schemeClr val="tx1"/>
              </a:solidFill>
              <a:latin typeface="Vodafone Rg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</a:pPr>
            <a:endParaRPr lang="de-DE" sz="1400" dirty="0">
              <a:solidFill>
                <a:schemeClr val="tx1"/>
              </a:solidFill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60273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Grafik 26">
            <a:extLst>
              <a:ext uri="{FF2B5EF4-FFF2-40B4-BE49-F238E27FC236}">
                <a16:creationId xmlns="" xmlns:a16="http://schemas.microsoft.com/office/drawing/2014/main" id="{ED019F09-5FDA-4BC3-AE2A-2D10A94F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EB5016C6-883C-441B-A73E-5D55018BCB94}"/>
              </a:ext>
            </a:extLst>
          </p:cNvPr>
          <p:cNvSpPr/>
          <p:nvPr/>
        </p:nvSpPr>
        <p:spPr>
          <a:xfrm>
            <a:off x="0" y="665635"/>
            <a:ext cx="9144000" cy="374441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8000">
                <a:schemeClr val="bg1">
                  <a:alpha val="90000"/>
                </a:schemeClr>
              </a:gs>
              <a:gs pos="83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t>4 May 2018</a:t>
            </a:fld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smtClean="0"/>
              <a:t>Device: Hardware, Software &amp; </a:t>
            </a:r>
            <a:r>
              <a:rPr lang="de-DE" dirty="0" err="1" smtClean="0"/>
              <a:t>Cloud</a:t>
            </a:r>
            <a:r>
              <a:rPr lang="de-DE" dirty="0" smtClean="0"/>
              <a:t> zum Einmalpreis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1650401" y="2950652"/>
            <a:ext cx="3309297" cy="360000"/>
          </a:xfrm>
          <a:prstGeom prst="rect">
            <a:avLst/>
          </a:prstGeom>
          <a:solidFill>
            <a:schemeClr val="bg2">
              <a:lumMod val="20000"/>
              <a:lumOff val="80000"/>
              <a:alpha val="88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 smtClean="0">
                <a:solidFill>
                  <a:srgbClr val="34342B"/>
                </a:solidFill>
                <a:latin typeface="Vodafone Rg" pitchFamily="34" charset="0"/>
              </a:rPr>
              <a:t>6 Monate Konnektivität, 50 MB pro Monat pro Gerät , Verlängerung möglich </a:t>
            </a:r>
            <a:endParaRPr lang="de-DE" sz="11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50401" y="2042669"/>
            <a:ext cx="3309306" cy="438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997" tIns="35998" rIns="71997" bIns="35998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 smtClean="0">
                <a:solidFill>
                  <a:schemeClr val="bg1"/>
                </a:solidFill>
                <a:latin typeface="Vodafone Rg" pitchFamily="34" charset="0"/>
              </a:rPr>
              <a:t>Einmalpreis</a:t>
            </a:r>
            <a:endParaRPr lang="de-DE" sz="1400" dirty="0">
              <a:solidFill>
                <a:schemeClr val="bg1"/>
              </a:solidFill>
              <a:latin typeface="Vodafone Rg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50401" y="2528027"/>
            <a:ext cx="3309299" cy="360000"/>
          </a:xfrm>
          <a:prstGeom prst="rect">
            <a:avLst/>
          </a:prstGeom>
          <a:solidFill>
            <a:schemeClr val="bg2">
              <a:lumMod val="20000"/>
              <a:lumOff val="80000"/>
              <a:alpha val="88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 smtClean="0">
                <a:solidFill>
                  <a:srgbClr val="34342B"/>
                </a:solidFill>
                <a:latin typeface="Vodafone Rg" pitchFamily="34" charset="0"/>
              </a:rPr>
              <a:t> 349€</a:t>
            </a:r>
            <a:endParaRPr lang="de-DE" sz="1100" dirty="0">
              <a:solidFill>
                <a:srgbClr val="34342B"/>
              </a:solidFill>
              <a:latin typeface="Vodafone Rg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53B8E067-4D0D-43EE-BA1E-488888A29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177" y="1194485"/>
            <a:ext cx="2853900" cy="1942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hteck 19"/>
          <p:cNvSpPr/>
          <p:nvPr/>
        </p:nvSpPr>
        <p:spPr>
          <a:xfrm>
            <a:off x="451107" y="2950652"/>
            <a:ext cx="1143367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 smtClean="0">
                <a:solidFill>
                  <a:schemeClr val="bg1"/>
                </a:solidFill>
                <a:latin typeface="Vodafone Rg" pitchFamily="34" charset="0"/>
              </a:rPr>
              <a:t>Vertrags-bedingungen</a:t>
            </a:r>
            <a:endParaRPr lang="de-DE" sz="1100" dirty="0">
              <a:solidFill>
                <a:schemeClr val="bg1"/>
              </a:solidFill>
              <a:latin typeface="Vodafone Rg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51107" y="2528027"/>
            <a:ext cx="1143367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100" dirty="0" smtClean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 smtClean="0">
                <a:solidFill>
                  <a:schemeClr val="bg1"/>
                </a:solidFill>
                <a:latin typeface="Vodafone Rg" pitchFamily="34" charset="0"/>
              </a:rPr>
              <a:t>Hardware</a:t>
            </a:r>
            <a:r>
              <a:rPr lang="de-DE" sz="1100" dirty="0">
                <a:solidFill>
                  <a:schemeClr val="bg1"/>
                </a:solidFill>
                <a:latin typeface="Vodafone Rg" pitchFamily="34" charset="0"/>
              </a:rPr>
              <a:t>, Software &amp; </a:t>
            </a:r>
            <a:r>
              <a:rPr lang="de-DE" sz="1100" dirty="0" err="1">
                <a:solidFill>
                  <a:schemeClr val="bg1"/>
                </a:solidFill>
                <a:latin typeface="Vodafone Rg" pitchFamily="34" charset="0"/>
              </a:rPr>
              <a:t>Cloud</a:t>
            </a:r>
            <a:r>
              <a:rPr lang="de-DE" sz="1100" dirty="0">
                <a:solidFill>
                  <a:schemeClr val="bg1"/>
                </a:solidFill>
                <a:latin typeface="Vodafone Rg" pitchFamily="34" charset="0"/>
              </a:rPr>
              <a:t>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100" dirty="0">
              <a:solidFill>
                <a:schemeClr val="bg1"/>
              </a:solidFill>
              <a:latin typeface="Vodafone Rg" pitchFamily="34" charset="0"/>
            </a:endParaRPr>
          </a:p>
        </p:txBody>
      </p:sp>
      <p:pic>
        <p:nvPicPr>
          <p:cNvPr id="21" name="Picture 2" descr="C:\Users\Theresa.Groh\AppData\Local\Microsoft\Windows\Temporary Internet Files\Content.Outlook\YRIJDEJ6\zusatzbil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4"/>
          <a:stretch/>
        </p:blipFill>
        <p:spPr bwMode="auto">
          <a:xfrm>
            <a:off x="5989013" y="1816795"/>
            <a:ext cx="2327963" cy="15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nhaltsplatzhalter 14">
            <a:extLst>
              <a:ext uri="{FF2B5EF4-FFF2-40B4-BE49-F238E27FC236}">
                <a16:creationId xmlns="" xmlns:a16="http://schemas.microsoft.com/office/drawing/2014/main" id="{A791B84A-4267-42B9-87EF-EF8AEEF2F2B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9707" y="2626962"/>
            <a:ext cx="1901477" cy="136702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668F16F7-949C-4669-9DF2-D66CBF136E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59772">
            <a:off x="8045450" y="3149273"/>
            <a:ext cx="527150" cy="8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00 Month 0000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17500" y="2401887"/>
            <a:ext cx="4200525" cy="461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1"/>
                </a:solidFill>
                <a:latin typeface="Vodafone Rg"/>
                <a:ea typeface="+mj-ea"/>
                <a:cs typeface="Vodafone Rg"/>
              </a:defRPr>
            </a:lvl1pPr>
          </a:lstStyle>
          <a:p>
            <a:r>
              <a:rPr lang="de-DE" sz="2400" dirty="0" smtClean="0"/>
              <a:t>Vielen Dank!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7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odafone 2013">
    <a:dk1>
      <a:srgbClr val="000000"/>
    </a:dk1>
    <a:lt1>
      <a:srgbClr val="FFFFFF"/>
    </a:lt1>
    <a:dk2>
      <a:srgbClr val="5E2750"/>
    </a:dk2>
    <a:lt2>
      <a:srgbClr val="4A4D4E"/>
    </a:lt2>
    <a:accent1>
      <a:srgbClr val="E60000"/>
    </a:accent1>
    <a:accent2>
      <a:srgbClr val="A8B400"/>
    </a:accent2>
    <a:accent3>
      <a:srgbClr val="9C2AA0"/>
    </a:accent3>
    <a:accent4>
      <a:srgbClr val="EB9700"/>
    </a:accent4>
    <a:accent5>
      <a:srgbClr val="00B0CA"/>
    </a:accent5>
    <a:accent6>
      <a:srgbClr val="FECB00"/>
    </a:accent6>
    <a:hlink>
      <a:srgbClr val="E60000"/>
    </a:hlink>
    <a:folHlink>
      <a:srgbClr val="E6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BF718979FA2C4ABC66FEEC5FF4D2BA" ma:contentTypeVersion="0" ma:contentTypeDescription="Ein neues Dokument erstellen." ma:contentTypeScope="" ma:versionID="f03d7c26ea66d92e452930b0e75afc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4EE14C-1B5A-4CE4-8639-C45A7BE855AA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0CA741E-6912-4AFE-83E7-7DB4D9613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7B0FF0-E920-4F52-99AD-C60B5F5EE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Bildschirmpräsentation (16:9)</PresentationFormat>
  <Paragraphs>70</Paragraphs>
  <Slides>9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Vodafone</vt:lpstr>
      <vt:lpstr>think-cell Folie</vt:lpstr>
      <vt:lpstr>PowerPoint-Präsentation</vt:lpstr>
      <vt:lpstr>Mit dem NB-IoT Development Kit eigene Lösungen entwickeln und testen</vt:lpstr>
      <vt:lpstr>Einfache und individuelle Integrationsmöglichkeit des NB-IoT Development Kit </vt:lpstr>
      <vt:lpstr>Das NB-IoT Development Kit vielseitig einsetzen und die passende Lösung finden</vt:lpstr>
      <vt:lpstr>Das NB-IoT Development Kit vielseitig einsetzen und die passende Lösung finden</vt:lpstr>
      <vt:lpstr>Das NB-IoT Development Kit vielseitig einsetzen und die passende Lösung finden</vt:lpstr>
      <vt:lpstr>Das NB-IoT Development Kit vielseitig einsetzen und die passende Lösung finden</vt:lpstr>
      <vt:lpstr>All in One Device: Hardware, Software &amp; Cloud zum Einmalpreis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Narrowband IoT Kundenpräsentation</dc:title>
  <dc:creator/>
  <cp:lastModifiedBy/>
  <cp:revision>99</cp:revision>
  <cp:lastPrinted>2011-08-30T12:20:26Z</cp:lastPrinted>
  <dcterms:created xsi:type="dcterms:W3CDTF">2013-08-14T12:09:46Z</dcterms:created>
  <dcterms:modified xsi:type="dcterms:W3CDTF">2018-05-04T14:33:28Z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3511625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D6.0.9</vt:lpwstr>
  </property>
  <property fmtid="{D5CDD505-2E9C-101B-9397-08002B2CF9AE}" pid="5" name="_NewReviewCycle">
    <vt:lpwstr/>
  </property>
  <property fmtid="{D5CDD505-2E9C-101B-9397-08002B2CF9AE}" pid="6" name="ContentTypeId">
    <vt:lpwstr>0x01010037BF718979FA2C4ABC66FEEC5FF4D2BA</vt:lpwstr>
  </property>
  <property fmtid="{D5CDD505-2E9C-101B-9397-08002B2CF9AE}" pid="7" name="_AdHocReviewCycleID">
    <vt:i4>1293114</vt:i4>
  </property>
  <property fmtid="{D5CDD505-2E9C-101B-9397-08002B2CF9AE}" pid="8" name="_PreviousAdHocReviewCycleID">
    <vt:i4>1655151508</vt:i4>
  </property>
</Properties>
</file>